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314" r:id="rId2"/>
    <p:sldId id="293" r:id="rId3"/>
    <p:sldId id="295" r:id="rId4"/>
    <p:sldId id="433" r:id="rId5"/>
    <p:sldId id="434" r:id="rId6"/>
    <p:sldId id="43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443" r:id="rId25"/>
    <p:sldId id="442" r:id="rId26"/>
    <p:sldId id="441" r:id="rId27"/>
    <p:sldId id="444" r:id="rId28"/>
    <p:sldId id="445" r:id="rId29"/>
    <p:sldId id="446" r:id="rId30"/>
    <p:sldId id="447" r:id="rId31"/>
    <p:sldId id="448" r:id="rId32"/>
    <p:sldId id="313" r:id="rId33"/>
    <p:sldId id="436" r:id="rId34"/>
    <p:sldId id="437" r:id="rId35"/>
    <p:sldId id="438" r:id="rId36"/>
    <p:sldId id="439" r:id="rId37"/>
    <p:sldId id="440" r:id="rId38"/>
    <p:sldId id="504" r:id="rId39"/>
    <p:sldId id="450" r:id="rId40"/>
    <p:sldId id="458" r:id="rId41"/>
    <p:sldId id="463" r:id="rId42"/>
    <p:sldId id="464" r:id="rId43"/>
    <p:sldId id="466" r:id="rId44"/>
    <p:sldId id="467" r:id="rId45"/>
    <p:sldId id="468" r:id="rId46"/>
    <p:sldId id="469" r:id="rId47"/>
    <p:sldId id="470" r:id="rId48"/>
    <p:sldId id="473" r:id="rId49"/>
    <p:sldId id="474" r:id="rId50"/>
    <p:sldId id="505" r:id="rId51"/>
    <p:sldId id="506" r:id="rId52"/>
    <p:sldId id="475" r:id="rId53"/>
    <p:sldId id="476" r:id="rId54"/>
    <p:sldId id="477" r:id="rId55"/>
    <p:sldId id="478" r:id="rId56"/>
    <p:sldId id="479" r:id="rId57"/>
    <p:sldId id="480" r:id="rId58"/>
    <p:sldId id="481" r:id="rId59"/>
    <p:sldId id="482" r:id="rId60"/>
    <p:sldId id="486" r:id="rId61"/>
    <p:sldId id="487" r:id="rId62"/>
    <p:sldId id="488" r:id="rId63"/>
    <p:sldId id="489" r:id="rId64"/>
    <p:sldId id="490" r:id="rId65"/>
    <p:sldId id="491" r:id="rId66"/>
    <p:sldId id="492" r:id="rId67"/>
    <p:sldId id="493" r:id="rId68"/>
    <p:sldId id="494" r:id="rId69"/>
    <p:sldId id="495" r:id="rId70"/>
    <p:sldId id="496" r:id="rId71"/>
    <p:sldId id="497" r:id="rId72"/>
    <p:sldId id="498" r:id="rId73"/>
    <p:sldId id="499"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p:restoredTop sz="94694"/>
  </p:normalViewPr>
  <p:slideViewPr>
    <p:cSldViewPr snapToGrid="0">
      <p:cViewPr varScale="1">
        <p:scale>
          <a:sx n="60" d="100"/>
          <a:sy n="60" d="100"/>
        </p:scale>
        <p:origin x="7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778000" y="2298700"/>
            <a:ext cx="20828000" cy="4648200"/>
          </a:xfrm>
          <a:prstGeom prst="rect">
            <a:avLst/>
          </a:prstGeom>
        </p:spPr>
        <p:txBody>
          <a:bodyPr anchor="b"/>
          <a:lstStyle>
            <a:lvl1pPr algn="ctr" defTabSz="825500">
              <a:lnSpc>
                <a:spcPct val="100000"/>
              </a:lnSpc>
              <a:defRPr sz="11200" b="0" spc="0">
                <a:latin typeface="Helvetica Neue Medium"/>
                <a:ea typeface="Helvetica Neue Medium"/>
                <a:cs typeface="Helvetica Neue Medium"/>
                <a:sym typeface="Helvetica Neue Medium"/>
              </a:defRPr>
            </a:lvl1pPr>
          </a:lstStyle>
          <a:p>
            <a:r>
              <a:t>Title Text</a:t>
            </a:r>
          </a:p>
        </p:txBody>
      </p:sp>
      <p:sp>
        <p:nvSpPr>
          <p:cNvPr id="150" name="Body Level One…"/>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vl1pPr>
            <a:lvl2pPr marL="0" indent="0" algn="ctr" defTabSz="825500">
              <a:lnSpc>
                <a:spcPct val="100000"/>
              </a:lnSpc>
              <a:spcBef>
                <a:spcPts val="0"/>
              </a:spcBef>
              <a:buSzTx/>
              <a:buNone/>
              <a:defRPr sz="5400"/>
            </a:lvl2pPr>
            <a:lvl3pPr marL="0" indent="0" algn="ctr" defTabSz="825500">
              <a:lnSpc>
                <a:spcPct val="100000"/>
              </a:lnSpc>
              <a:spcBef>
                <a:spcPts val="0"/>
              </a:spcBef>
              <a:buSzTx/>
              <a:buNone/>
              <a:defRPr sz="5400"/>
            </a:lvl3pPr>
            <a:lvl4pPr marL="0" indent="0" algn="ctr" defTabSz="825500">
              <a:lnSpc>
                <a:spcPct val="100000"/>
              </a:lnSpc>
              <a:spcBef>
                <a:spcPts val="0"/>
              </a:spcBef>
              <a:buSzTx/>
              <a:buNone/>
              <a:defRPr sz="5400"/>
            </a:lvl4pPr>
            <a:lvl5pPr marL="0" indent="0" algn="ctr" defTabSz="825500">
              <a:lnSpc>
                <a:spcPct val="100000"/>
              </a:lnSpc>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2145661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34" Type="http://schemas.openxmlformats.org/officeDocument/2006/relationships/image" Target="../media/image59.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33" Type="http://schemas.openxmlformats.org/officeDocument/2006/relationships/image" Target="../media/image58.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29" Type="http://schemas.openxmlformats.org/officeDocument/2006/relationships/image" Target="../media/image54.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32" Type="http://schemas.openxmlformats.org/officeDocument/2006/relationships/image" Target="../media/image57.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28" Type="http://schemas.openxmlformats.org/officeDocument/2006/relationships/image" Target="../media/image53.emf"/><Relationship Id="rId10" Type="http://schemas.openxmlformats.org/officeDocument/2006/relationships/image" Target="../media/image35.emf"/><Relationship Id="rId19" Type="http://schemas.openxmlformats.org/officeDocument/2006/relationships/image" Target="../media/image44.emf"/><Relationship Id="rId31" Type="http://schemas.openxmlformats.org/officeDocument/2006/relationships/image" Target="../media/image56.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 Id="rId27" Type="http://schemas.openxmlformats.org/officeDocument/2006/relationships/image" Target="../media/image52.emf"/><Relationship Id="rId30" Type="http://schemas.openxmlformats.org/officeDocument/2006/relationships/image" Target="../media/image55.emf"/><Relationship Id="rId8" Type="http://schemas.openxmlformats.org/officeDocument/2006/relationships/image" Target="../media/image33.emf"/></Relationships>
</file>

<file path=ppt/slides/_rels/slide4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29" Type="http://schemas.openxmlformats.org/officeDocument/2006/relationships/image" Target="../media/image54.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28" Type="http://schemas.openxmlformats.org/officeDocument/2006/relationships/image" Target="../media/image53.emf"/><Relationship Id="rId10" Type="http://schemas.openxmlformats.org/officeDocument/2006/relationships/image" Target="../media/image35.emf"/><Relationship Id="rId19" Type="http://schemas.openxmlformats.org/officeDocument/2006/relationships/image" Target="../media/image44.emf"/><Relationship Id="rId31" Type="http://schemas.openxmlformats.org/officeDocument/2006/relationships/image" Target="../media/image56.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 Id="rId27" Type="http://schemas.openxmlformats.org/officeDocument/2006/relationships/image" Target="../media/image52.emf"/><Relationship Id="rId30" Type="http://schemas.openxmlformats.org/officeDocument/2006/relationships/image" Target="../media/image55.emf"/></Relationships>
</file>

<file path=ppt/slides/_rels/slide4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29" Type="http://schemas.openxmlformats.org/officeDocument/2006/relationships/image" Target="../media/image54.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28" Type="http://schemas.openxmlformats.org/officeDocument/2006/relationships/image" Target="../media/image53.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 Id="rId27" Type="http://schemas.openxmlformats.org/officeDocument/2006/relationships/image" Target="../media/image52.emf"/></Relationships>
</file>

<file path=ppt/slides/_rels/slide53.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28" Type="http://schemas.openxmlformats.org/officeDocument/2006/relationships/image" Target="../media/image53.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 Id="rId27" Type="http://schemas.openxmlformats.org/officeDocument/2006/relationships/image" Target="../media/image52.emf"/></Relationships>
</file>

<file path=ppt/slides/_rels/slide5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 Id="rId27" Type="http://schemas.openxmlformats.org/officeDocument/2006/relationships/image" Target="../media/image52.emf"/></Relationships>
</file>

<file path=ppt/slides/_rels/slide55.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26" Type="http://schemas.openxmlformats.org/officeDocument/2006/relationships/image" Target="../media/image51.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s>
</file>

<file path=ppt/slides/_rels/slide5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5" Type="http://schemas.openxmlformats.org/officeDocument/2006/relationships/image" Target="../media/image50.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s>
</file>

<file path=ppt/slides/_rels/slide57.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24" Type="http://schemas.openxmlformats.org/officeDocument/2006/relationships/image" Target="../media/image49.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s>
</file>

<file path=ppt/slides/_rels/slide5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23" Type="http://schemas.openxmlformats.org/officeDocument/2006/relationships/image" Target="../media/image48.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s>
</file>

<file path=ppt/slides/_rels/slide5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21" Type="http://schemas.openxmlformats.org/officeDocument/2006/relationships/image" Target="../media/image46.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20" Type="http://schemas.openxmlformats.org/officeDocument/2006/relationships/image" Target="../media/image45.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19" Type="http://schemas.openxmlformats.org/officeDocument/2006/relationships/image" Target="../media/image44.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 Id="rId22" Type="http://schemas.openxmlformats.org/officeDocument/2006/relationships/image" Target="../media/image4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18" Type="http://schemas.openxmlformats.org/officeDocument/2006/relationships/image" Target="../media/image4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61.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6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6" Type="http://schemas.openxmlformats.org/officeDocument/2006/relationships/image" Target="../media/image41.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63.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6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emf"/></Relationships>
</file>

<file path=ppt/slides/_rels/slide65.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6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6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6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6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em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7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3.xml"/><Relationship Id="rId5" Type="http://schemas.openxmlformats.org/officeDocument/2006/relationships/image" Target="../media/image30.emf"/><Relationship Id="rId4" Type="http://schemas.openxmlformats.org/officeDocument/2006/relationships/image" Target="../media/image29.emf"/></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ee Thinking"/>
          <p:cNvSpPr txBox="1">
            <a:spLocks noGrp="1"/>
          </p:cNvSpPr>
          <p:nvPr>
            <p:ph type="title"/>
          </p:nvPr>
        </p:nvSpPr>
        <p:spPr>
          <a:xfrm>
            <a:off x="6508675" y="3618507"/>
            <a:ext cx="16668825" cy="4648201"/>
          </a:xfrm>
          <a:prstGeom prst="rect">
            <a:avLst/>
          </a:prstGeom>
        </p:spPr>
        <p:txBody>
          <a:bodyPr/>
          <a:lstStyle/>
          <a:p>
            <a:r>
              <a:rPr lang="en-US" dirty="0" err="1"/>
              <a:t>Phylo</a:t>
            </a:r>
            <a:r>
              <a:rPr lang="en-US" dirty="0"/>
              <a:t> Seminar 2024</a:t>
            </a:r>
            <a:endParaRPr dirty="0"/>
          </a:p>
        </p:txBody>
      </p:sp>
      <p:sp>
        <p:nvSpPr>
          <p:cNvPr id="152" name="Author and Date"/>
          <p:cNvSpPr txBox="1">
            <a:spLocks noGrp="1"/>
          </p:cNvSpPr>
          <p:nvPr>
            <p:ph type="body" idx="22"/>
          </p:nvPr>
        </p:nvSpPr>
        <p:spPr>
          <a:prstGeom prst="rect">
            <a:avLst/>
          </a:prstGeom>
        </p:spPr>
        <p:txBody>
          <a:bodyPr>
            <a:normAutofit lnSpcReduction="10000"/>
          </a:bodyPr>
          <a:lstStyle/>
          <a:p>
            <a:endParaRPr/>
          </a:p>
        </p:txBody>
      </p:sp>
      <p:sp>
        <p:nvSpPr>
          <p:cNvPr id="153" name="An introduction to phylogenetics"/>
          <p:cNvSpPr txBox="1">
            <a:spLocks noGrp="1"/>
          </p:cNvSpPr>
          <p:nvPr>
            <p:ph type="body" sz="quarter" idx="1"/>
          </p:nvPr>
        </p:nvSpPr>
        <p:spPr>
          <a:xfrm>
            <a:off x="6508675" y="8104710"/>
            <a:ext cx="16668825" cy="1116952"/>
          </a:xfrm>
          <a:prstGeom prst="rect">
            <a:avLst/>
          </a:prstGeom>
        </p:spPr>
        <p:txBody>
          <a:bodyPr/>
          <a:lstStyle/>
          <a:p>
            <a:endParaRPr dirty="0"/>
          </a:p>
        </p:txBody>
      </p:sp>
      <p:pic>
        <p:nvPicPr>
          <p:cNvPr id="154" name="phyloDeathStar_onbackground_noText_hires.png" descr="phyloDeathStar_onbackground_noText_hires.png"/>
          <p:cNvPicPr>
            <a:picLocks noChangeAspect="1"/>
          </p:cNvPicPr>
          <p:nvPr/>
        </p:nvPicPr>
        <p:blipFill>
          <a:blip r:embed="rId2"/>
          <a:srcRect b="10793"/>
          <a:stretch>
            <a:fillRect/>
          </a:stretch>
        </p:blipFill>
        <p:spPr>
          <a:xfrm>
            <a:off x="-12497" y="-3102604"/>
            <a:ext cx="24408994" cy="8800458"/>
          </a:xfrm>
          <a:prstGeom prst="rect">
            <a:avLst/>
          </a:prstGeom>
          <a:ln w="12700">
            <a:miter lim="400000"/>
          </a:ln>
        </p:spPr>
      </p:pic>
      <p:pic>
        <p:nvPicPr>
          <p:cNvPr id="155" name="mockTree.pdf" descr="mockTree.pdf"/>
          <p:cNvPicPr>
            <a:picLocks noChangeAspect="1"/>
          </p:cNvPicPr>
          <p:nvPr/>
        </p:nvPicPr>
        <p:blipFill>
          <a:blip r:embed="rId3"/>
          <a:stretch>
            <a:fillRect/>
          </a:stretch>
        </p:blipFill>
        <p:spPr>
          <a:xfrm>
            <a:off x="482174" y="6599738"/>
            <a:ext cx="5487252" cy="65109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hat is this Bayes’ theorem black magic?"/>
          <p:cNvSpPr txBox="1">
            <a:spLocks noGrp="1"/>
          </p:cNvSpPr>
          <p:nvPr>
            <p:ph type="title"/>
          </p:nvPr>
        </p:nvSpPr>
        <p:spPr>
          <a:prstGeom prst="rect">
            <a:avLst/>
          </a:prstGeom>
        </p:spPr>
        <p:txBody>
          <a:bodyPr/>
          <a:lstStyle/>
          <a:p>
            <a:r>
              <a:t>What is this Bayes’ theorem black magic?</a:t>
            </a:r>
          </a:p>
        </p:txBody>
      </p:sp>
      <p:sp>
        <p:nvSpPr>
          <p:cNvPr id="199" name="Slide Subtitle"/>
          <p:cNvSpPr txBox="1">
            <a:spLocks noGrp="1"/>
          </p:cNvSpPr>
          <p:nvPr>
            <p:ph type="body" idx="21"/>
          </p:nvPr>
        </p:nvSpPr>
        <p:spPr>
          <a:prstGeom prst="rect">
            <a:avLst/>
          </a:prstGeom>
        </p:spPr>
        <p:txBody>
          <a:bodyPr/>
          <a:lstStyle/>
          <a:p>
            <a:endParaRPr/>
          </a:p>
        </p:txBody>
      </p:sp>
      <p:sp>
        <p:nvSpPr>
          <p:cNvPr id="200" name="Slide bullet text"/>
          <p:cNvSpPr txBox="1">
            <a:spLocks noGrp="1"/>
          </p:cNvSpPr>
          <p:nvPr>
            <p:ph type="body" idx="1"/>
          </p:nvPr>
        </p:nvSpPr>
        <p:spPr>
          <a:prstGeom prst="rect">
            <a:avLst/>
          </a:prstGeom>
        </p:spPr>
        <p:txBody>
          <a:bodyPr/>
          <a:lstStyle/>
          <a:p>
            <a:endParaRPr/>
          </a:p>
        </p:txBody>
      </p:sp>
      <p:pic>
        <p:nvPicPr>
          <p:cNvPr id="201" name="Image" descr="Image"/>
          <p:cNvPicPr>
            <a:picLocks noChangeAspect="1"/>
          </p:cNvPicPr>
          <p:nvPr/>
        </p:nvPicPr>
        <p:blipFill>
          <a:blip r:embed="rId2"/>
          <a:stretch>
            <a:fillRect/>
          </a:stretch>
        </p:blipFill>
        <p:spPr>
          <a:xfrm>
            <a:off x="7628745" y="3296114"/>
            <a:ext cx="11430001" cy="8844644"/>
          </a:xfrm>
          <a:prstGeom prst="rect">
            <a:avLst/>
          </a:prstGeom>
          <a:ln w="12700">
            <a:miter lim="400000"/>
          </a:ln>
        </p:spPr>
      </p:pic>
      <p:pic>
        <p:nvPicPr>
          <p:cNvPr id="202" name="Image" descr="Image"/>
          <p:cNvPicPr>
            <a:picLocks noChangeAspect="1"/>
          </p:cNvPicPr>
          <p:nvPr/>
        </p:nvPicPr>
        <p:blipFill>
          <a:blip r:embed="rId3"/>
          <a:stretch>
            <a:fillRect/>
          </a:stretch>
        </p:blipFill>
        <p:spPr>
          <a:xfrm>
            <a:off x="7628745" y="3296114"/>
            <a:ext cx="11430001" cy="8844644"/>
          </a:xfrm>
          <a:prstGeom prst="rect">
            <a:avLst/>
          </a:prstGeom>
          <a:ln w="12700">
            <a:miter lim="400000"/>
          </a:ln>
        </p:spPr>
      </p:pic>
      <p:pic>
        <p:nvPicPr>
          <p:cNvPr id="203" name="Image" descr="Image"/>
          <p:cNvPicPr>
            <a:picLocks noChangeAspect="1"/>
          </p:cNvPicPr>
          <p:nvPr/>
        </p:nvPicPr>
        <p:blipFill>
          <a:blip r:embed="rId4"/>
          <a:stretch>
            <a:fillRect/>
          </a:stretch>
        </p:blipFill>
        <p:spPr>
          <a:xfrm>
            <a:off x="7616045" y="3302464"/>
            <a:ext cx="11430001" cy="883227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7617841" y="7143346"/>
            <a:ext cx="371990" cy="489011"/>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6" name="Line"/>
          <p:cNvSpPr/>
          <p:nvPr/>
        </p:nvSpPr>
        <p:spPr>
          <a:xfrm flipV="1">
            <a:off x="7814216" y="605029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07" name="data"/>
          <p:cNvSpPr txBox="1"/>
          <p:nvPr/>
        </p:nvSpPr>
        <p:spPr>
          <a:xfrm>
            <a:off x="7997901" y="5528563"/>
            <a:ext cx="841249"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data</a:t>
            </a:r>
          </a:p>
        </p:txBody>
      </p:sp>
      <p:pic>
        <p:nvPicPr>
          <p:cNvPr id="208"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sp>
        <p:nvSpPr>
          <p:cNvPr id="209" name="To do Bayesian inference, we apply Bayes’ theorem:"/>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To do Bayesian inference, we apply </a:t>
            </a:r>
            <a:r>
              <a:rPr b="1" i="1">
                <a:latin typeface="+mn-lt"/>
                <a:ea typeface="+mn-ea"/>
                <a:cs typeface="+mn-cs"/>
                <a:sym typeface="Helvetica Neue"/>
              </a:rPr>
              <a:t>Bayes’ theorem</a:t>
            </a:r>
            <a:r>
              <a:t>:</a:t>
            </a:r>
          </a:p>
        </p:txBody>
      </p:sp>
      <p:sp>
        <p:nvSpPr>
          <p:cNvPr id="210"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p:cNvSpPr/>
          <p:nvPr/>
        </p:nvSpPr>
        <p:spPr>
          <a:xfrm>
            <a:off x="6944741" y="7143346"/>
            <a:ext cx="371990" cy="489011"/>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13" name="Line"/>
          <p:cNvSpPr/>
          <p:nvPr/>
        </p:nvSpPr>
        <p:spPr>
          <a:xfrm flipV="1">
            <a:off x="7141116" y="605029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14" name="parameter(s)"/>
          <p:cNvSpPr txBox="1"/>
          <p:nvPr/>
        </p:nvSpPr>
        <p:spPr>
          <a:xfrm>
            <a:off x="5648700" y="4888041"/>
            <a:ext cx="4193457"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rPr dirty="0"/>
              <a:t>parameter(s)</a:t>
            </a:r>
            <a:endParaRPr lang="en-US" dirty="0"/>
          </a:p>
          <a:p>
            <a:r>
              <a:rPr lang="en-US" dirty="0"/>
              <a:t>(really, parameter </a:t>
            </a:r>
            <a:r>
              <a:rPr lang="en-US" i="1" dirty="0"/>
              <a:t>values</a:t>
            </a:r>
            <a:r>
              <a:rPr lang="en-US" dirty="0"/>
              <a:t>)</a:t>
            </a:r>
            <a:endParaRPr dirty="0"/>
          </a:p>
        </p:txBody>
      </p:sp>
      <p:pic>
        <p:nvPicPr>
          <p:cNvPr id="215"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sp>
        <p:nvSpPr>
          <p:cNvPr id="216" name="To do Bayesian inference, we apply Bayes’ theorem:"/>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To do Bayesian inference, we apply </a:t>
            </a:r>
            <a:r>
              <a:rPr b="1" i="1">
                <a:latin typeface="+mn-lt"/>
                <a:ea typeface="+mn-ea"/>
                <a:cs typeface="+mn-cs"/>
                <a:sym typeface="Helvetica Neue"/>
              </a:rPr>
              <a:t>Bayes’ theorem</a:t>
            </a:r>
            <a:r>
              <a:t>:</a:t>
            </a:r>
          </a:p>
        </p:txBody>
      </p:sp>
      <p:sp>
        <p:nvSpPr>
          <p:cNvPr id="217"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We specify a prior that describes our belief about plausible parameter values before we observed the data."/>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We specify a </a:t>
            </a:r>
            <a:r>
              <a:rPr b="1" i="1">
                <a:latin typeface="+mn-lt"/>
                <a:ea typeface="+mn-ea"/>
                <a:cs typeface="+mn-cs"/>
                <a:sym typeface="Helvetica Neue"/>
              </a:rPr>
              <a:t>prior</a:t>
            </a:r>
            <a:r>
              <a:t> that describes our belief about plausible parameter values before we observed the data.</a:t>
            </a:r>
          </a:p>
        </p:txBody>
      </p:sp>
      <p:sp>
        <p:nvSpPr>
          <p:cNvPr id="220" name="Rectangle"/>
          <p:cNvSpPr/>
          <p:nvPr/>
        </p:nvSpPr>
        <p:spPr>
          <a:xfrm>
            <a:off x="10500741" y="6847013"/>
            <a:ext cx="927152"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1" name="Line"/>
          <p:cNvSpPr/>
          <p:nvPr/>
        </p:nvSpPr>
        <p:spPr>
          <a:xfrm flipV="1">
            <a:off x="11052716" y="57518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22" name="prior"/>
          <p:cNvSpPr txBox="1"/>
          <p:nvPr/>
        </p:nvSpPr>
        <p:spPr>
          <a:xfrm>
            <a:off x="11229353" y="5230113"/>
            <a:ext cx="855346"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rPr dirty="0"/>
              <a:t>prior</a:t>
            </a:r>
          </a:p>
        </p:txBody>
      </p:sp>
      <p:pic>
        <p:nvPicPr>
          <p:cNvPr id="223"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sp>
        <p:nvSpPr>
          <p:cNvPr id="224"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
        <p:nvSpPr>
          <p:cNvPr id="2" name="prior">
            <a:extLst>
              <a:ext uri="{FF2B5EF4-FFF2-40B4-BE49-F238E27FC236}">
                <a16:creationId xmlns:a16="http://schemas.microsoft.com/office/drawing/2014/main" id="{1D50839D-7B89-53FA-E179-7A7ED27DACB5}"/>
              </a:ext>
            </a:extLst>
          </p:cNvPr>
          <p:cNvSpPr txBox="1"/>
          <p:nvPr/>
        </p:nvSpPr>
        <p:spPr>
          <a:xfrm>
            <a:off x="13756293" y="5990667"/>
            <a:ext cx="6784254"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rPr lang="en-US" dirty="0"/>
              <a:t>(prior probabilities for all our parameter values--</a:t>
            </a:r>
            <a:r>
              <a:rPr lang="en-US" dirty="0" err="1"/>
              <a:t>ie</a:t>
            </a:r>
            <a:r>
              <a:rPr lang="en-US" dirty="0"/>
              <a:t>, a prior probability distribution for each parameter)</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rior_no_posterior.pdf" descr="prior_no_posterior.pdf"/>
          <p:cNvPicPr>
            <a:picLocks noChangeAspect="1"/>
          </p:cNvPicPr>
          <p:nvPr/>
        </p:nvPicPr>
        <p:blipFill>
          <a:blip r:embed="rId2"/>
          <a:stretch>
            <a:fillRect/>
          </a:stretch>
        </p:blipFill>
        <p:spPr>
          <a:xfrm>
            <a:off x="14796754" y="6844778"/>
            <a:ext cx="7658101" cy="5743576"/>
          </a:xfrm>
          <a:prstGeom prst="rect">
            <a:avLst/>
          </a:prstGeom>
          <a:ln w="12700">
            <a:miter lim="400000"/>
          </a:ln>
        </p:spPr>
      </p:pic>
      <p:sp>
        <p:nvSpPr>
          <p:cNvPr id="227" name="Rectangle"/>
          <p:cNvSpPr/>
          <p:nvPr/>
        </p:nvSpPr>
        <p:spPr>
          <a:xfrm>
            <a:off x="10500741" y="6847013"/>
            <a:ext cx="927152"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28" name="Line"/>
          <p:cNvSpPr/>
          <p:nvPr/>
        </p:nvSpPr>
        <p:spPr>
          <a:xfrm flipV="1">
            <a:off x="11052716" y="57518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29" name="prior"/>
          <p:cNvSpPr txBox="1"/>
          <p:nvPr/>
        </p:nvSpPr>
        <p:spPr>
          <a:xfrm>
            <a:off x="11229353" y="5230113"/>
            <a:ext cx="855346"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prior</a:t>
            </a:r>
          </a:p>
        </p:txBody>
      </p:sp>
      <p:pic>
        <p:nvPicPr>
          <p:cNvPr id="230"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pic>
        <p:nvPicPr>
          <p:cNvPr id="231"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32" name="probability"/>
          <p:cNvSpPr txBox="1"/>
          <p:nvPr/>
        </p:nvSpPr>
        <p:spPr>
          <a:xfrm rot="16200000">
            <a:off x="13119001" y="8820192"/>
            <a:ext cx="308738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
        <p:nvSpPr>
          <p:cNvPr id="233" name="We specify a prior that describes our belief about plausible parameter values before we observed the data."/>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We specify a </a:t>
            </a:r>
            <a:r>
              <a:rPr b="1" i="1">
                <a:latin typeface="+mn-lt"/>
                <a:ea typeface="+mn-ea"/>
                <a:cs typeface="+mn-cs"/>
                <a:sym typeface="Helvetica Neue"/>
              </a:rPr>
              <a:t>prior</a:t>
            </a:r>
            <a:r>
              <a:t> that describes our belief about plausible parameter values before we observed the data.</a:t>
            </a:r>
          </a:p>
        </p:txBody>
      </p:sp>
      <p:sp>
        <p:nvSpPr>
          <p:cNvPr id="234"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We specify a likelihood function (a model) that extracts information from the data to update our prior belief…"/>
          <p:cNvSpPr txBox="1"/>
          <p:nvPr/>
        </p:nvSpPr>
        <p:spPr>
          <a:xfrm>
            <a:off x="1498663" y="3122372"/>
            <a:ext cx="21386674" cy="1207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We specify a </a:t>
            </a:r>
            <a:r>
              <a:rPr b="1" i="1">
                <a:latin typeface="+mn-lt"/>
                <a:ea typeface="+mn-ea"/>
                <a:cs typeface="+mn-cs"/>
                <a:sym typeface="Helvetica Neue"/>
              </a:rPr>
              <a:t>likelihood function</a:t>
            </a:r>
            <a:r>
              <a:t> (a </a:t>
            </a:r>
            <a:r>
              <a:rPr i="1">
                <a:latin typeface="+mn-lt"/>
                <a:ea typeface="+mn-ea"/>
                <a:cs typeface="+mn-cs"/>
                <a:sym typeface="Helvetica Neue"/>
              </a:rPr>
              <a:t>model</a:t>
            </a:r>
            <a:r>
              <a:t>) that extracts information from the data to update our prior belief…</a:t>
            </a:r>
          </a:p>
        </p:txBody>
      </p:sp>
      <p:sp>
        <p:nvSpPr>
          <p:cNvPr id="237" name="Rectangle"/>
          <p:cNvSpPr/>
          <p:nvPr/>
        </p:nvSpPr>
        <p:spPr>
          <a:xfrm>
            <a:off x="8856091" y="6847013"/>
            <a:ext cx="1680738"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8" name="Line"/>
          <p:cNvSpPr/>
          <p:nvPr/>
        </p:nvSpPr>
        <p:spPr>
          <a:xfrm flipV="1">
            <a:off x="9782717" y="5751843"/>
            <a:ext cx="547323"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39" name="likelihood"/>
          <p:cNvSpPr txBox="1"/>
          <p:nvPr/>
        </p:nvSpPr>
        <p:spPr>
          <a:xfrm>
            <a:off x="9571303" y="5230113"/>
            <a:ext cx="1631443"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likelihood</a:t>
            </a:r>
          </a:p>
        </p:txBody>
      </p:sp>
      <p:pic>
        <p:nvPicPr>
          <p:cNvPr id="240"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pic>
        <p:nvPicPr>
          <p:cNvPr id="241" name="prior_no_posterior.pdf" descr="prior_no_posterior.pdf"/>
          <p:cNvPicPr>
            <a:picLocks noChangeAspect="1"/>
          </p:cNvPicPr>
          <p:nvPr/>
        </p:nvPicPr>
        <p:blipFill>
          <a:blip r:embed="rId3"/>
          <a:stretch>
            <a:fillRect/>
          </a:stretch>
        </p:blipFill>
        <p:spPr>
          <a:xfrm>
            <a:off x="14796754" y="6844778"/>
            <a:ext cx="7658101" cy="5743576"/>
          </a:xfrm>
          <a:prstGeom prst="rect">
            <a:avLst/>
          </a:prstGeom>
          <a:ln w="12700">
            <a:miter lim="400000"/>
          </a:ln>
        </p:spPr>
      </p:pic>
      <p:pic>
        <p:nvPicPr>
          <p:cNvPr id="242"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44"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
        <p:nvSpPr>
          <p:cNvPr id="2" name="probability">
            <a:extLst>
              <a:ext uri="{FF2B5EF4-FFF2-40B4-BE49-F238E27FC236}">
                <a16:creationId xmlns:a16="http://schemas.microsoft.com/office/drawing/2014/main" id="{8CB9CE89-D542-3EDA-BFE0-FE7B5C230D32}"/>
              </a:ext>
            </a:extLst>
          </p:cNvPr>
          <p:cNvSpPr txBox="1"/>
          <p:nvPr/>
        </p:nvSpPr>
        <p:spPr>
          <a:xfrm rot="16200000">
            <a:off x="13119001" y="8820192"/>
            <a:ext cx="308738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prior_vs_posterior.pdf" descr="prior_vs_posterior.pdf"/>
          <p:cNvPicPr>
            <a:picLocks noChangeAspect="1"/>
          </p:cNvPicPr>
          <p:nvPr/>
        </p:nvPicPr>
        <p:blipFill>
          <a:blip r:embed="rId2"/>
          <a:stretch>
            <a:fillRect/>
          </a:stretch>
        </p:blipFill>
        <p:spPr>
          <a:xfrm>
            <a:off x="14796754" y="6844778"/>
            <a:ext cx="7658101" cy="5743576"/>
          </a:xfrm>
          <a:prstGeom prst="rect">
            <a:avLst/>
          </a:prstGeom>
          <a:ln w="12700">
            <a:miter lim="400000"/>
          </a:ln>
        </p:spPr>
      </p:pic>
      <p:sp>
        <p:nvSpPr>
          <p:cNvPr id="247" name="… into our posterior belief about the relative plausibility of different parameter values."/>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 into our </a:t>
            </a:r>
            <a:r>
              <a:rPr b="1" i="1">
                <a:latin typeface="+mn-lt"/>
                <a:ea typeface="+mn-ea"/>
                <a:cs typeface="+mn-cs"/>
                <a:sym typeface="Helvetica Neue"/>
              </a:rPr>
              <a:t>posterior</a:t>
            </a:r>
            <a:r>
              <a:t> belief about the relative plausibility of different parameter values.</a:t>
            </a:r>
          </a:p>
        </p:txBody>
      </p:sp>
      <p:sp>
        <p:nvSpPr>
          <p:cNvPr id="248" name="Rectangle"/>
          <p:cNvSpPr/>
          <p:nvPr/>
        </p:nvSpPr>
        <p:spPr>
          <a:xfrm>
            <a:off x="6481191" y="7164513"/>
            <a:ext cx="1680738"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9" name="Line"/>
          <p:cNvSpPr/>
          <p:nvPr/>
        </p:nvSpPr>
        <p:spPr>
          <a:xfrm flipV="1">
            <a:off x="7407817" y="6069343"/>
            <a:ext cx="547323"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50" name="posterior"/>
          <p:cNvSpPr txBox="1"/>
          <p:nvPr/>
        </p:nvSpPr>
        <p:spPr>
          <a:xfrm>
            <a:off x="7231646" y="5547613"/>
            <a:ext cx="156095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posterior</a:t>
            </a:r>
          </a:p>
        </p:txBody>
      </p:sp>
      <p:pic>
        <p:nvPicPr>
          <p:cNvPr id="251"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pic>
        <p:nvPicPr>
          <p:cNvPr id="252"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54"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
        <p:nvSpPr>
          <p:cNvPr id="2" name="probability">
            <a:extLst>
              <a:ext uri="{FF2B5EF4-FFF2-40B4-BE49-F238E27FC236}">
                <a16:creationId xmlns:a16="http://schemas.microsoft.com/office/drawing/2014/main" id="{668DDDD6-513B-E4CB-403C-8106E971FC30}"/>
              </a:ext>
            </a:extLst>
          </p:cNvPr>
          <p:cNvSpPr txBox="1"/>
          <p:nvPr/>
        </p:nvSpPr>
        <p:spPr>
          <a:xfrm rot="16200000">
            <a:off x="13119001" y="8820192"/>
            <a:ext cx="308738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rior_vs_posterior_w_CI.pdf" descr="prior_vs_posterior_w_CI.pdf"/>
          <p:cNvPicPr>
            <a:picLocks noChangeAspect="1"/>
          </p:cNvPicPr>
          <p:nvPr/>
        </p:nvPicPr>
        <p:blipFill>
          <a:blip r:embed="rId2"/>
          <a:stretch>
            <a:fillRect/>
          </a:stretch>
        </p:blipFill>
        <p:spPr>
          <a:xfrm>
            <a:off x="14796754" y="6844778"/>
            <a:ext cx="7658101" cy="5743576"/>
          </a:xfrm>
          <a:prstGeom prst="rect">
            <a:avLst/>
          </a:prstGeom>
          <a:ln w="12700">
            <a:miter lim="400000"/>
          </a:ln>
        </p:spPr>
      </p:pic>
      <p:sp>
        <p:nvSpPr>
          <p:cNvPr id="257"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8"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9" name="… into our posterior belief about the relative plausibility of different parameter values.…"/>
          <p:cNvSpPr txBox="1"/>
          <p:nvPr/>
        </p:nvSpPr>
        <p:spPr>
          <a:xfrm>
            <a:off x="1498663" y="3122372"/>
            <a:ext cx="21386674" cy="1766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 into our </a:t>
            </a:r>
            <a:r>
              <a:rPr b="1" i="1">
                <a:latin typeface="+mn-lt"/>
                <a:ea typeface="+mn-ea"/>
                <a:cs typeface="+mn-cs"/>
                <a:sym typeface="Helvetica Neue"/>
              </a:rPr>
              <a:t>posterior</a:t>
            </a:r>
            <a:r>
              <a:t> belief about the relative plausibility of different parameter values.</a:t>
            </a:r>
          </a:p>
          <a:p>
            <a:pPr algn="l" defTabSz="825500">
              <a:defRPr sz="3600">
                <a:solidFill>
                  <a:srgbClr val="000000"/>
                </a:solidFill>
                <a:latin typeface="Helvetica Neue Thin"/>
                <a:ea typeface="Helvetica Neue Thin"/>
                <a:cs typeface="Helvetica Neue Thin"/>
                <a:sym typeface="Helvetica Neue Thin"/>
              </a:defRPr>
            </a:pPr>
            <a:endParaRPr/>
          </a:p>
          <a:p>
            <a:pPr algn="l" defTabSz="825500">
              <a:defRPr sz="3600">
                <a:solidFill>
                  <a:srgbClr val="000000"/>
                </a:solidFill>
                <a:latin typeface="Helvetica Neue Light"/>
                <a:ea typeface="Helvetica Neue Light"/>
                <a:cs typeface="Helvetica Neue Light"/>
                <a:sym typeface="Helvetica Neue Light"/>
              </a:defRPr>
            </a:pPr>
            <a:r>
              <a:t>We’re not just interested in the peak of this distribution, but also the uncertainty around it.</a:t>
            </a:r>
          </a:p>
        </p:txBody>
      </p:sp>
      <p:sp>
        <p:nvSpPr>
          <p:cNvPr id="260" name="Rectangle"/>
          <p:cNvSpPr/>
          <p:nvPr/>
        </p:nvSpPr>
        <p:spPr>
          <a:xfrm>
            <a:off x="6481191" y="7164513"/>
            <a:ext cx="1680738"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61" name="Line"/>
          <p:cNvSpPr/>
          <p:nvPr/>
        </p:nvSpPr>
        <p:spPr>
          <a:xfrm flipV="1">
            <a:off x="7407817" y="6069343"/>
            <a:ext cx="547323"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62" name="posterior"/>
          <p:cNvSpPr txBox="1"/>
          <p:nvPr/>
        </p:nvSpPr>
        <p:spPr>
          <a:xfrm>
            <a:off x="7231646" y="5547613"/>
            <a:ext cx="156095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posterior</a:t>
            </a:r>
          </a:p>
        </p:txBody>
      </p:sp>
      <p:pic>
        <p:nvPicPr>
          <p:cNvPr id="263"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pic>
        <p:nvPicPr>
          <p:cNvPr id="264"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66" name="Line"/>
          <p:cNvSpPr/>
          <p:nvPr/>
        </p:nvSpPr>
        <p:spPr>
          <a:xfrm flipV="1">
            <a:off x="18021496" y="6325075"/>
            <a:ext cx="547324" cy="1238783"/>
          </a:xfrm>
          <a:prstGeom prst="line">
            <a:avLst/>
          </a:prstGeom>
          <a:ln w="50800">
            <a:solidFill>
              <a:srgbClr val="FCB040"/>
            </a:solidFill>
            <a:miter lim="400000"/>
            <a:headEnd type="stealth"/>
          </a:ln>
        </p:spPr>
        <p:txBody>
          <a:bodyPr lIns="50800" tIns="50800" rIns="50800" bIns="50800" anchor="ctr"/>
          <a:lstStyle/>
          <a:p>
            <a:pPr defTabSz="825500">
              <a:defRPr sz="3000" b="1">
                <a:solidFill>
                  <a:srgbClr val="000000"/>
                </a:solidFill>
              </a:defRPr>
            </a:pPr>
            <a:endParaRPr/>
          </a:p>
        </p:txBody>
      </p:sp>
      <p:sp>
        <p:nvSpPr>
          <p:cNvPr id="267" name="95% credible interval"/>
          <p:cNvSpPr txBox="1"/>
          <p:nvPr/>
        </p:nvSpPr>
        <p:spPr>
          <a:xfrm>
            <a:off x="16991060" y="5676345"/>
            <a:ext cx="3523489"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95% credible interval</a:t>
            </a:r>
          </a:p>
        </p:txBody>
      </p:sp>
      <p:sp>
        <p:nvSpPr>
          <p:cNvPr id="268"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
        <p:nvSpPr>
          <p:cNvPr id="2" name="probability">
            <a:extLst>
              <a:ext uri="{FF2B5EF4-FFF2-40B4-BE49-F238E27FC236}">
                <a16:creationId xmlns:a16="http://schemas.microsoft.com/office/drawing/2014/main" id="{D3D5D44E-B4D1-B4BD-E23E-B5BAF0F61FC2}"/>
              </a:ext>
            </a:extLst>
          </p:cNvPr>
          <p:cNvSpPr txBox="1"/>
          <p:nvPr/>
        </p:nvSpPr>
        <p:spPr>
          <a:xfrm rot="16200000">
            <a:off x="13119001" y="8820192"/>
            <a:ext cx="308738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here’s also this thing in the denominator called the marginal likelihood."/>
          <p:cNvSpPr txBox="1"/>
          <p:nvPr/>
        </p:nvSpPr>
        <p:spPr>
          <a:xfrm>
            <a:off x="1498663" y="3122372"/>
            <a:ext cx="21386674" cy="648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There’s also this thing in the denominator called the </a:t>
            </a:r>
            <a:r>
              <a:rPr b="1" i="1">
                <a:latin typeface="+mn-lt"/>
                <a:ea typeface="+mn-ea"/>
                <a:cs typeface="+mn-cs"/>
                <a:sym typeface="Helvetica Neue"/>
              </a:rPr>
              <a:t>marginal likelihood</a:t>
            </a:r>
            <a:r>
              <a:t>.</a:t>
            </a:r>
          </a:p>
        </p:txBody>
      </p:sp>
      <p:sp>
        <p:nvSpPr>
          <p:cNvPr id="271" name="Rectangle"/>
          <p:cNvSpPr/>
          <p:nvPr/>
        </p:nvSpPr>
        <p:spPr>
          <a:xfrm>
            <a:off x="9618687" y="7469313"/>
            <a:ext cx="1047176"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2" name="Line"/>
          <p:cNvSpPr/>
          <p:nvPr/>
        </p:nvSpPr>
        <p:spPr>
          <a:xfrm>
            <a:off x="10201817" y="76441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73" name="marginal likelihood"/>
          <p:cNvSpPr txBox="1"/>
          <p:nvPr/>
        </p:nvSpPr>
        <p:spPr>
          <a:xfrm>
            <a:off x="9189351" y="8900413"/>
            <a:ext cx="323354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marginal likelihood </a:t>
            </a:r>
          </a:p>
        </p:txBody>
      </p:sp>
      <p:pic>
        <p:nvPicPr>
          <p:cNvPr id="274"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sp>
        <p:nvSpPr>
          <p:cNvPr id="275"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Mike May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78"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79" name="There’s also this thing in the denominator called the marginal likelihood.…"/>
          <p:cNvSpPr txBox="1"/>
          <p:nvPr/>
        </p:nvSpPr>
        <p:spPr>
          <a:xfrm>
            <a:off x="1498663" y="3122372"/>
            <a:ext cx="21386674" cy="2325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rPr dirty="0"/>
              <a:t>There’s also this thing in the denominator called the </a:t>
            </a:r>
            <a:r>
              <a:rPr b="1" i="1" dirty="0">
                <a:latin typeface="+mn-lt"/>
                <a:ea typeface="+mn-ea"/>
                <a:cs typeface="+mn-cs"/>
                <a:sym typeface="Helvetica Neue"/>
              </a:rPr>
              <a:t>marginal likelihood</a:t>
            </a:r>
            <a:r>
              <a:rPr dirty="0"/>
              <a:t>.</a:t>
            </a:r>
          </a:p>
          <a:p>
            <a:pPr algn="l" defTabSz="825500">
              <a:defRPr sz="3600">
                <a:solidFill>
                  <a:srgbClr val="000000"/>
                </a:solidFill>
                <a:latin typeface="Helvetica Neue Light"/>
                <a:ea typeface="Helvetica Neue Light"/>
                <a:cs typeface="Helvetica Neue Light"/>
                <a:sym typeface="Helvetica Neue Light"/>
              </a:defRPr>
            </a:pPr>
            <a:endParaRPr dirty="0"/>
          </a:p>
          <a:p>
            <a:pPr algn="l" defTabSz="825500">
              <a:defRPr sz="3600">
                <a:solidFill>
                  <a:srgbClr val="000000"/>
                </a:solidFill>
                <a:latin typeface="Helvetica Neue Light"/>
                <a:ea typeface="Helvetica Neue Light"/>
                <a:cs typeface="Helvetica Neue Light"/>
                <a:sym typeface="Helvetica Neue Light"/>
              </a:defRPr>
            </a:pPr>
            <a:r>
              <a:rPr dirty="0"/>
              <a:t>This is just a fancy word for the average likelihood, where we weigh</a:t>
            </a:r>
            <a:r>
              <a:rPr lang="en-US" dirty="0"/>
              <a:t>t</a:t>
            </a:r>
            <a:r>
              <a:rPr dirty="0"/>
              <a:t> the likelihoods by their probability under the prior.</a:t>
            </a:r>
          </a:p>
        </p:txBody>
      </p:sp>
      <p:sp>
        <p:nvSpPr>
          <p:cNvPr id="280" name="Rectangle"/>
          <p:cNvSpPr/>
          <p:nvPr/>
        </p:nvSpPr>
        <p:spPr>
          <a:xfrm>
            <a:off x="9618687" y="7469313"/>
            <a:ext cx="1047176"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81" name="Line"/>
          <p:cNvSpPr/>
          <p:nvPr/>
        </p:nvSpPr>
        <p:spPr>
          <a:xfrm>
            <a:off x="10201817" y="76441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82" name="marginal likelihood"/>
          <p:cNvSpPr txBox="1"/>
          <p:nvPr/>
        </p:nvSpPr>
        <p:spPr>
          <a:xfrm>
            <a:off x="9189351" y="8900413"/>
            <a:ext cx="323354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marginal likelihood </a:t>
            </a:r>
          </a:p>
        </p:txBody>
      </p:sp>
      <p:pic>
        <p:nvPicPr>
          <p:cNvPr id="283" name="Image" descr="Image"/>
          <p:cNvPicPr>
            <a:picLocks noChangeAspect="1"/>
          </p:cNvPicPr>
          <p:nvPr/>
        </p:nvPicPr>
        <p:blipFill>
          <a:blip r:embed="rId2"/>
          <a:stretch>
            <a:fillRect/>
          </a:stretch>
        </p:blipFill>
        <p:spPr>
          <a:xfrm>
            <a:off x="6521450" y="6886201"/>
            <a:ext cx="4940300" cy="1104901"/>
          </a:xfrm>
          <a:prstGeom prst="rect">
            <a:avLst/>
          </a:prstGeom>
          <a:ln w="12700">
            <a:miter lim="400000"/>
          </a:ln>
        </p:spPr>
      </p:pic>
      <p:pic>
        <p:nvPicPr>
          <p:cNvPr id="284" name="Image" descr="Image"/>
          <p:cNvPicPr>
            <a:picLocks noChangeAspect="1"/>
          </p:cNvPicPr>
          <p:nvPr/>
        </p:nvPicPr>
        <p:blipFill>
          <a:blip r:embed="rId3"/>
          <a:stretch>
            <a:fillRect/>
          </a:stretch>
        </p:blipFill>
        <p:spPr>
          <a:xfrm>
            <a:off x="14570802" y="10524463"/>
            <a:ext cx="5219701" cy="952501"/>
          </a:xfrm>
          <a:prstGeom prst="rect">
            <a:avLst/>
          </a:prstGeom>
          <a:ln w="12700">
            <a:miter lim="400000"/>
          </a:ln>
        </p:spPr>
      </p:pic>
      <p:sp>
        <p:nvSpPr>
          <p:cNvPr id="285"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Bayesian inference"/>
          <p:cNvSpPr txBox="1">
            <a:spLocks noGrp="1"/>
          </p:cNvSpPr>
          <p:nvPr>
            <p:ph type="ctrTitle"/>
          </p:nvPr>
        </p:nvSpPr>
        <p:spPr>
          <a:prstGeom prst="rect">
            <a:avLst/>
          </a:prstGeom>
        </p:spPr>
        <p:txBody>
          <a:bodyPr/>
          <a:lstStyle/>
          <a:p>
            <a:r>
              <a:t>Bayesian inference</a:t>
            </a:r>
          </a:p>
        </p:txBody>
      </p:sp>
      <p:sp>
        <p:nvSpPr>
          <p:cNvPr id="168" name="It’s all about the prior, man"/>
          <p:cNvSpPr txBox="1">
            <a:spLocks noGrp="1"/>
          </p:cNvSpPr>
          <p:nvPr>
            <p:ph type="subTitle" sz="quarter" idx="1"/>
          </p:nvPr>
        </p:nvSpPr>
        <p:spPr>
          <a:prstGeom prst="rect">
            <a:avLst/>
          </a:prstGeom>
        </p:spPr>
        <p:txBody>
          <a:bodyPr/>
          <a:lstStyle/>
          <a:p>
            <a:r>
              <a:t>It’s all about the prior, man</a:t>
            </a:r>
          </a:p>
        </p:txBody>
      </p:sp>
      <p:pic>
        <p:nvPicPr>
          <p:cNvPr id="169"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
        <p:nvSpPr>
          <p:cNvPr id="3" name="Text Placeholder 2">
            <a:extLst>
              <a:ext uri="{FF2B5EF4-FFF2-40B4-BE49-F238E27FC236}">
                <a16:creationId xmlns:a16="http://schemas.microsoft.com/office/drawing/2014/main" id="{A0830689-1177-5604-E536-F06ED458D890}"/>
              </a:ext>
            </a:extLst>
          </p:cNvPr>
          <p:cNvSpPr>
            <a:spLocks noGrp="1"/>
          </p:cNvSpPr>
          <p:nvPr>
            <p:ph type="body" sz="quarter" idx="21"/>
          </p:nvPr>
        </p:nvSpPr>
        <p:spPr/>
        <p:txBody>
          <a:bodyPr>
            <a:normAutofit lnSpcReduction="10000"/>
          </a:bodyPr>
          <a:lstStyle/>
          <a:p>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stretch>
            <a:fillRect/>
          </a:stretch>
        </p:blipFill>
        <p:spPr>
          <a:xfrm>
            <a:off x="10049602" y="10524463"/>
            <a:ext cx="11899901" cy="1016001"/>
          </a:xfrm>
          <a:prstGeom prst="rect">
            <a:avLst/>
          </a:prstGeom>
          <a:ln w="12700">
            <a:miter lim="400000"/>
          </a:ln>
        </p:spPr>
      </p:pic>
      <p:sp>
        <p:nvSpPr>
          <p:cNvPr id="288"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89"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90" name="Because this quantity involves integration, it’s often impossible to compute directly when there are more than a few parameters."/>
          <p:cNvSpPr txBox="1"/>
          <p:nvPr/>
        </p:nvSpPr>
        <p:spPr>
          <a:xfrm>
            <a:off x="1498663" y="3122372"/>
            <a:ext cx="21386674" cy="120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3600">
                <a:solidFill>
                  <a:srgbClr val="000000"/>
                </a:solidFill>
                <a:latin typeface="Helvetica Neue Light"/>
                <a:ea typeface="Helvetica Neue Light"/>
                <a:cs typeface="Helvetica Neue Light"/>
                <a:sym typeface="Helvetica Neue Light"/>
              </a:defRPr>
            </a:lvl1pPr>
          </a:lstStyle>
          <a:p>
            <a:r>
              <a:t>Because this quantity involves integration, it’s often impossible to compute directly when there are more than a few parameters.</a:t>
            </a:r>
          </a:p>
        </p:txBody>
      </p:sp>
      <p:sp>
        <p:nvSpPr>
          <p:cNvPr id="291" name="Rectangle"/>
          <p:cNvSpPr/>
          <p:nvPr/>
        </p:nvSpPr>
        <p:spPr>
          <a:xfrm>
            <a:off x="9618687" y="7469313"/>
            <a:ext cx="1047176"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92" name="Line"/>
          <p:cNvSpPr/>
          <p:nvPr/>
        </p:nvSpPr>
        <p:spPr>
          <a:xfrm>
            <a:off x="10201817" y="76441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93" name="marginal likelihood"/>
          <p:cNvSpPr txBox="1"/>
          <p:nvPr/>
        </p:nvSpPr>
        <p:spPr>
          <a:xfrm>
            <a:off x="9189351" y="8900413"/>
            <a:ext cx="323354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marginal likelihood </a:t>
            </a:r>
          </a:p>
        </p:txBody>
      </p:sp>
      <p:pic>
        <p:nvPicPr>
          <p:cNvPr id="294"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sp>
        <p:nvSpPr>
          <p:cNvPr id="295"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stretch>
            <a:fillRect/>
          </a:stretch>
        </p:blipFill>
        <p:spPr>
          <a:xfrm>
            <a:off x="10049602" y="10524463"/>
            <a:ext cx="11899901" cy="1016001"/>
          </a:xfrm>
          <a:prstGeom prst="rect">
            <a:avLst/>
          </a:prstGeom>
          <a:ln w="12700">
            <a:miter lim="400000"/>
          </a:ln>
        </p:spPr>
      </p:pic>
      <p:sp>
        <p:nvSpPr>
          <p:cNvPr id="298"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99"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300" name="Because this quantity involves integration, it’s often impossible to compute directly when there are more than a few parameters.…"/>
          <p:cNvSpPr txBox="1"/>
          <p:nvPr/>
        </p:nvSpPr>
        <p:spPr>
          <a:xfrm>
            <a:off x="1498663" y="3122372"/>
            <a:ext cx="21386674" cy="2884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rPr dirty="0"/>
              <a:t>Because this quantity involves integration, it’s often impossible to compute directly when there are more than a few parameters.</a:t>
            </a:r>
          </a:p>
          <a:p>
            <a:pPr algn="l" defTabSz="825500">
              <a:defRPr sz="3600">
                <a:solidFill>
                  <a:srgbClr val="000000"/>
                </a:solidFill>
                <a:latin typeface="Helvetica Neue Light"/>
                <a:ea typeface="Helvetica Neue Light"/>
                <a:cs typeface="Helvetica Neue Light"/>
                <a:sym typeface="Helvetica Neue Light"/>
              </a:defRPr>
            </a:pPr>
            <a:endParaRPr dirty="0"/>
          </a:p>
          <a:p>
            <a:pPr algn="l" defTabSz="825500">
              <a:defRPr sz="3600">
                <a:solidFill>
                  <a:srgbClr val="000000"/>
                </a:solidFill>
                <a:latin typeface="Helvetica Neue Light"/>
                <a:ea typeface="Helvetica Neue Light"/>
                <a:cs typeface="Helvetica Neue Light"/>
                <a:sym typeface="Helvetica Neue Light"/>
              </a:defRPr>
            </a:pPr>
            <a:r>
              <a:rPr dirty="0"/>
              <a:t>To get around this problem, we use </a:t>
            </a:r>
            <a:r>
              <a:rPr b="1" i="1" dirty="0">
                <a:latin typeface="+mn-lt"/>
                <a:ea typeface="+mn-ea"/>
                <a:cs typeface="+mn-cs"/>
                <a:sym typeface="Helvetica Neue"/>
              </a:rPr>
              <a:t>Markov chain Monte Carlo</a:t>
            </a:r>
            <a:r>
              <a:rPr dirty="0"/>
              <a:t> (MCMC) to approximate the posterior distribution.</a:t>
            </a:r>
          </a:p>
        </p:txBody>
      </p:sp>
      <p:sp>
        <p:nvSpPr>
          <p:cNvPr id="301" name="Rectangle"/>
          <p:cNvSpPr/>
          <p:nvPr/>
        </p:nvSpPr>
        <p:spPr>
          <a:xfrm>
            <a:off x="9618687" y="7469313"/>
            <a:ext cx="1047176"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02" name="Line"/>
          <p:cNvSpPr/>
          <p:nvPr/>
        </p:nvSpPr>
        <p:spPr>
          <a:xfrm>
            <a:off x="10201817" y="7644143"/>
            <a:ext cx="547324"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303" name="marginal likelihood"/>
          <p:cNvSpPr txBox="1"/>
          <p:nvPr/>
        </p:nvSpPr>
        <p:spPr>
          <a:xfrm>
            <a:off x="9189351" y="8900413"/>
            <a:ext cx="323354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marginal likelihood </a:t>
            </a:r>
          </a:p>
        </p:txBody>
      </p:sp>
      <p:pic>
        <p:nvPicPr>
          <p:cNvPr id="304"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sp>
        <p:nvSpPr>
          <p:cNvPr id="305"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MCMC"/>
          <p:cNvSpPr txBox="1">
            <a:spLocks noGrp="1"/>
          </p:cNvSpPr>
          <p:nvPr>
            <p:ph type="title"/>
          </p:nvPr>
        </p:nvSpPr>
        <p:spPr>
          <a:prstGeom prst="rect">
            <a:avLst/>
          </a:prstGeom>
        </p:spPr>
        <p:txBody>
          <a:bodyPr/>
          <a:lstStyle/>
          <a:p>
            <a:r>
              <a:t>MCMC</a:t>
            </a:r>
          </a:p>
        </p:txBody>
      </p:sp>
      <p:sp>
        <p:nvSpPr>
          <p:cNvPr id="308" name="Instead of calculating it, MCMC infers the posterior distribution by sampling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693419">
              <a:defRPr sz="4619"/>
            </a:pPr>
            <a:r>
              <a:t>Instead of </a:t>
            </a:r>
            <a:r>
              <a:rPr i="1"/>
              <a:t>calculating </a:t>
            </a:r>
            <a:r>
              <a:t>it, MCMC infers the posterior distribution by </a:t>
            </a:r>
            <a:r>
              <a:rPr i="1"/>
              <a:t>sampling </a:t>
            </a:r>
            <a:r>
              <a:t>it</a:t>
            </a:r>
          </a:p>
        </p:txBody>
      </p:sp>
      <p:sp>
        <p:nvSpPr>
          <p:cNvPr id="309" name="Slide bullet text"/>
          <p:cNvSpPr txBox="1">
            <a:spLocks noGrp="1"/>
          </p:cNvSpPr>
          <p:nvPr>
            <p:ph type="body" idx="1"/>
          </p:nvPr>
        </p:nvSpPr>
        <p:spPr>
          <a:prstGeom prst="rect">
            <a:avLst/>
          </a:prstGeom>
        </p:spPr>
        <p:txBody>
          <a:bodyPr/>
          <a:lstStyle/>
          <a:p>
            <a:endParaRPr/>
          </a:p>
        </p:txBody>
      </p:sp>
      <p:pic>
        <p:nvPicPr>
          <p:cNvPr id="311" name="Image" descr="Image"/>
          <p:cNvPicPr>
            <a:picLocks noChangeAspect="1"/>
          </p:cNvPicPr>
          <p:nvPr/>
        </p:nvPicPr>
        <p:blipFill>
          <a:blip r:embed="rId2"/>
          <a:stretch>
            <a:fillRect/>
          </a:stretch>
        </p:blipFill>
        <p:spPr>
          <a:xfrm>
            <a:off x="9620441" y="3999628"/>
            <a:ext cx="11328401" cy="875376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MCMC"/>
          <p:cNvSpPr txBox="1">
            <a:spLocks noGrp="1"/>
          </p:cNvSpPr>
          <p:nvPr>
            <p:ph type="title"/>
          </p:nvPr>
        </p:nvSpPr>
        <p:spPr>
          <a:prstGeom prst="rect">
            <a:avLst/>
          </a:prstGeom>
        </p:spPr>
        <p:txBody>
          <a:bodyPr/>
          <a:lstStyle/>
          <a:p>
            <a:r>
              <a:t>MCMC</a:t>
            </a:r>
          </a:p>
        </p:txBody>
      </p:sp>
      <p:sp>
        <p:nvSpPr>
          <p:cNvPr id="314" name="Instead of calculating it, MCMC infers the posterior distribution by sampling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693419">
              <a:defRPr sz="4619"/>
            </a:pPr>
            <a:r>
              <a:t>Instead of </a:t>
            </a:r>
            <a:r>
              <a:rPr i="1"/>
              <a:t>calculating </a:t>
            </a:r>
            <a:r>
              <a:t>it, MCMC infers the posterior distribution by </a:t>
            </a:r>
            <a:r>
              <a:rPr i="1"/>
              <a:t>sampling </a:t>
            </a:r>
            <a:r>
              <a:t>it</a:t>
            </a:r>
          </a:p>
        </p:txBody>
      </p:sp>
      <p:sp>
        <p:nvSpPr>
          <p:cNvPr id="315" name="s"/>
          <p:cNvSpPr txBox="1">
            <a:spLocks noGrp="1"/>
          </p:cNvSpPr>
          <p:nvPr>
            <p:ph type="body" idx="1"/>
          </p:nvPr>
        </p:nvSpPr>
        <p:spPr>
          <a:prstGeom prst="rect">
            <a:avLst/>
          </a:prstGeom>
        </p:spPr>
        <p:txBody>
          <a:bodyPr/>
          <a:lstStyle/>
          <a:p>
            <a:endParaRPr dirty="0"/>
          </a:p>
        </p:txBody>
      </p:sp>
      <p:pic>
        <p:nvPicPr>
          <p:cNvPr id="317" name="Image" descr="Image"/>
          <p:cNvPicPr>
            <a:picLocks noChangeAspect="1"/>
          </p:cNvPicPr>
          <p:nvPr/>
        </p:nvPicPr>
        <p:blipFill>
          <a:blip r:embed="rId2"/>
          <a:stretch>
            <a:fillRect/>
          </a:stretch>
        </p:blipFill>
        <p:spPr>
          <a:xfrm>
            <a:off x="9620441" y="3999628"/>
            <a:ext cx="11328401" cy="8753764"/>
          </a:xfrm>
          <a:prstGeom prst="rect">
            <a:avLst/>
          </a:prstGeom>
          <a:ln w="12700">
            <a:miter lim="400000"/>
          </a:ln>
        </p:spPr>
      </p:pic>
      <p:pic>
        <p:nvPicPr>
          <p:cNvPr id="318" name="Image" descr="Image"/>
          <p:cNvPicPr>
            <a:picLocks noChangeAspect="1"/>
          </p:cNvPicPr>
          <p:nvPr/>
        </p:nvPicPr>
        <p:blipFill>
          <a:blip r:embed="rId3"/>
          <a:stretch>
            <a:fillRect/>
          </a:stretch>
        </p:blipFill>
        <p:spPr>
          <a:xfrm>
            <a:off x="9620441" y="3999628"/>
            <a:ext cx="11328401" cy="8753764"/>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6" name="Text Placeholder 5">
            <a:extLst>
              <a:ext uri="{FF2B5EF4-FFF2-40B4-BE49-F238E27FC236}">
                <a16:creationId xmlns:a16="http://schemas.microsoft.com/office/drawing/2014/main" id="{899CA129-C655-6E16-7838-F8DA5796EECE}"/>
              </a:ext>
            </a:extLst>
          </p:cNvPr>
          <p:cNvSpPr>
            <a:spLocks noGrp="1"/>
          </p:cNvSpPr>
          <p:nvPr>
            <p:ph type="body" sz="quarter" idx="21"/>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35079739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6" name="Text Placeholder 5">
            <a:extLst>
              <a:ext uri="{FF2B5EF4-FFF2-40B4-BE49-F238E27FC236}">
                <a16:creationId xmlns:a16="http://schemas.microsoft.com/office/drawing/2014/main" id="{899CA129-C655-6E16-7838-F8DA5796EECE}"/>
              </a:ext>
            </a:extLst>
          </p:cNvPr>
          <p:cNvSpPr>
            <a:spLocks noGrp="1"/>
          </p:cNvSpPr>
          <p:nvPr>
            <p:ph type="body" sz="quarter" idx="21"/>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25132353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6" name="Text Placeholder 5">
            <a:extLst>
              <a:ext uri="{FF2B5EF4-FFF2-40B4-BE49-F238E27FC236}">
                <a16:creationId xmlns:a16="http://schemas.microsoft.com/office/drawing/2014/main" id="{899CA129-C655-6E16-7838-F8DA5796EECE}"/>
              </a:ext>
            </a:extLst>
          </p:cNvPr>
          <p:cNvSpPr>
            <a:spLocks noGrp="1"/>
          </p:cNvSpPr>
          <p:nvPr>
            <p:ph type="body" sz="quarter" idx="21"/>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250998248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7" name="Text Placeholder 6">
            <a:extLst>
              <a:ext uri="{FF2B5EF4-FFF2-40B4-BE49-F238E27FC236}">
                <a16:creationId xmlns:a16="http://schemas.microsoft.com/office/drawing/2014/main" id="{8B820B01-C983-BD43-EDEA-EC4753F1185F}"/>
              </a:ext>
            </a:extLst>
          </p:cNvPr>
          <p:cNvSpPr>
            <a:spLocks noGrp="1"/>
          </p:cNvSpPr>
          <p:nvPr>
            <p:ph type="body" sz="quarter" idx="21"/>
          </p:nvPr>
        </p:nvSpPr>
        <p:spPr/>
        <p:txBody>
          <a:bodyPr/>
          <a:lstStyle/>
          <a:p>
            <a:endParaRPr lang="en-US" dirty="0"/>
          </a:p>
        </p:txBody>
      </p:sp>
      <p:sp>
        <p:nvSpPr>
          <p:cNvPr id="4" name="Text Placeholder 3">
            <a:extLst>
              <a:ext uri="{FF2B5EF4-FFF2-40B4-BE49-F238E27FC236}">
                <a16:creationId xmlns:a16="http://schemas.microsoft.com/office/drawing/2014/main" id="{9B2D4A42-F2DE-1C6C-48A1-ECDFC2BF8C79}"/>
              </a:ext>
            </a:extLst>
          </p:cNvPr>
          <p:cNvSpPr>
            <a:spLocks noGrp="1"/>
          </p:cNvSpPr>
          <p:nvPr>
            <p:ph type="body" idx="1"/>
          </p:nvPr>
        </p:nvSpPr>
        <p:spPr>
          <a:xfrm>
            <a:off x="1206500" y="4248504"/>
            <a:ext cx="6733166" cy="8256012"/>
          </a:xfrm>
        </p:spPr>
        <p:txBody>
          <a:bodyPr/>
          <a:lstStyle/>
          <a:p>
            <a:r>
              <a:rPr lang="en-US" dirty="0">
                <a:solidFill>
                  <a:schemeClr val="bg1"/>
                </a:solidFill>
              </a:rPr>
              <a:t>Mixing</a:t>
            </a:r>
          </a:p>
          <a:p>
            <a:r>
              <a:rPr lang="en-US" dirty="0">
                <a:solidFill>
                  <a:schemeClr val="bg1"/>
                </a:solidFill>
              </a:rPr>
              <a:t>Operators</a:t>
            </a:r>
          </a:p>
          <a:p>
            <a:r>
              <a:rPr lang="en-US" dirty="0">
                <a:solidFill>
                  <a:schemeClr val="bg1"/>
                </a:solidFill>
              </a:rPr>
              <a:t>Tuning</a:t>
            </a:r>
          </a:p>
          <a:p>
            <a:r>
              <a:rPr lang="en-US" dirty="0">
                <a:solidFill>
                  <a:schemeClr val="bg1"/>
                </a:solidFill>
              </a:rPr>
              <a:t>MCMCMC (Metropolis-coupled Markov chain Monte Carlo)</a:t>
            </a:r>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60CCC25-C45D-23AF-CED2-F0AF8279B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293191619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7" name="Text Placeholder 6">
            <a:extLst>
              <a:ext uri="{FF2B5EF4-FFF2-40B4-BE49-F238E27FC236}">
                <a16:creationId xmlns:a16="http://schemas.microsoft.com/office/drawing/2014/main" id="{8B820B01-C983-BD43-EDEA-EC4753F1185F}"/>
              </a:ext>
            </a:extLst>
          </p:cNvPr>
          <p:cNvSpPr>
            <a:spLocks noGrp="1"/>
          </p:cNvSpPr>
          <p:nvPr>
            <p:ph type="body" sz="quarter" idx="21"/>
          </p:nvPr>
        </p:nvSpPr>
        <p:spPr/>
        <p:txBody>
          <a:bodyPr/>
          <a:lstStyle/>
          <a:p>
            <a:r>
              <a:rPr lang="en-US" dirty="0"/>
              <a:t>Dark Arts</a:t>
            </a:r>
          </a:p>
        </p:txBody>
      </p:sp>
      <p:sp>
        <p:nvSpPr>
          <p:cNvPr id="4" name="Text Placeholder 3">
            <a:extLst>
              <a:ext uri="{FF2B5EF4-FFF2-40B4-BE49-F238E27FC236}">
                <a16:creationId xmlns:a16="http://schemas.microsoft.com/office/drawing/2014/main" id="{9B2D4A42-F2DE-1C6C-48A1-ECDFC2BF8C79}"/>
              </a:ext>
            </a:extLst>
          </p:cNvPr>
          <p:cNvSpPr>
            <a:spLocks noGrp="1"/>
          </p:cNvSpPr>
          <p:nvPr>
            <p:ph type="body" idx="1"/>
          </p:nvPr>
        </p:nvSpPr>
        <p:spPr>
          <a:xfrm>
            <a:off x="1206500" y="4248504"/>
            <a:ext cx="6733166" cy="8256012"/>
          </a:xfrm>
        </p:spPr>
        <p:txBody>
          <a:bodyPr/>
          <a:lstStyle/>
          <a:p>
            <a:r>
              <a:rPr lang="en-US" dirty="0"/>
              <a:t>Mixing</a:t>
            </a:r>
          </a:p>
          <a:p>
            <a:r>
              <a:rPr lang="en-US" dirty="0">
                <a:solidFill>
                  <a:schemeClr val="bg1"/>
                </a:solidFill>
              </a:rPr>
              <a:t>Operators</a:t>
            </a:r>
          </a:p>
          <a:p>
            <a:r>
              <a:rPr lang="en-US" dirty="0">
                <a:solidFill>
                  <a:schemeClr val="bg1"/>
                </a:solidFill>
              </a:rPr>
              <a:t>Tuning</a:t>
            </a:r>
          </a:p>
          <a:p>
            <a:r>
              <a:rPr lang="en-US" dirty="0">
                <a:solidFill>
                  <a:schemeClr val="bg1"/>
                </a:solidFill>
              </a:rPr>
              <a:t>MCMCMC (Metropolis-coupled Markov chain Monte Carlo)</a:t>
            </a:r>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60CCC25-C45D-23AF-CED2-F0AF8279B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327025526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7" name="Text Placeholder 6">
            <a:extLst>
              <a:ext uri="{FF2B5EF4-FFF2-40B4-BE49-F238E27FC236}">
                <a16:creationId xmlns:a16="http://schemas.microsoft.com/office/drawing/2014/main" id="{8B820B01-C983-BD43-EDEA-EC4753F1185F}"/>
              </a:ext>
            </a:extLst>
          </p:cNvPr>
          <p:cNvSpPr>
            <a:spLocks noGrp="1"/>
          </p:cNvSpPr>
          <p:nvPr>
            <p:ph type="body" sz="quarter" idx="21"/>
          </p:nvPr>
        </p:nvSpPr>
        <p:spPr/>
        <p:txBody>
          <a:bodyPr/>
          <a:lstStyle/>
          <a:p>
            <a:r>
              <a:rPr lang="en-US" dirty="0"/>
              <a:t>Dark Arts</a:t>
            </a:r>
          </a:p>
        </p:txBody>
      </p:sp>
      <p:sp>
        <p:nvSpPr>
          <p:cNvPr id="4" name="Text Placeholder 3">
            <a:extLst>
              <a:ext uri="{FF2B5EF4-FFF2-40B4-BE49-F238E27FC236}">
                <a16:creationId xmlns:a16="http://schemas.microsoft.com/office/drawing/2014/main" id="{9B2D4A42-F2DE-1C6C-48A1-ECDFC2BF8C79}"/>
              </a:ext>
            </a:extLst>
          </p:cNvPr>
          <p:cNvSpPr>
            <a:spLocks noGrp="1"/>
          </p:cNvSpPr>
          <p:nvPr>
            <p:ph type="body" idx="1"/>
          </p:nvPr>
        </p:nvSpPr>
        <p:spPr>
          <a:xfrm>
            <a:off x="1206500" y="4248504"/>
            <a:ext cx="6733166" cy="8256012"/>
          </a:xfrm>
        </p:spPr>
        <p:txBody>
          <a:bodyPr/>
          <a:lstStyle/>
          <a:p>
            <a:r>
              <a:rPr lang="en-US" dirty="0"/>
              <a:t>Mixing</a:t>
            </a:r>
          </a:p>
          <a:p>
            <a:r>
              <a:rPr lang="en-US" dirty="0"/>
              <a:t>Operators</a:t>
            </a:r>
          </a:p>
          <a:p>
            <a:r>
              <a:rPr lang="en-US" dirty="0">
                <a:solidFill>
                  <a:schemeClr val="bg1"/>
                </a:solidFill>
              </a:rPr>
              <a:t>Tuning</a:t>
            </a:r>
          </a:p>
          <a:p>
            <a:r>
              <a:rPr lang="en-US" dirty="0">
                <a:solidFill>
                  <a:schemeClr val="bg1"/>
                </a:solidFill>
              </a:rPr>
              <a:t>MCMCMC (Metropolis-coupled Markov chain Monte Carlo)</a:t>
            </a:r>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60CCC25-C45D-23AF-CED2-F0AF8279B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18953670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 name="Bayesian inference"/>
          <p:cNvSpPr txBox="1">
            <a:spLocks noGrp="1"/>
          </p:cNvSpPr>
          <p:nvPr>
            <p:ph type="title"/>
          </p:nvPr>
        </p:nvSpPr>
        <p:spPr>
          <a:prstGeom prst="rect">
            <a:avLst/>
          </a:prstGeom>
        </p:spPr>
        <p:txBody>
          <a:bodyPr/>
          <a:lstStyle>
            <a:lvl1pPr>
              <a:defRPr sz="7500" spc="-150"/>
            </a:lvl1pPr>
          </a:lstStyle>
          <a:p>
            <a:r>
              <a:t>Bayesian inference</a:t>
            </a:r>
          </a:p>
        </p:txBody>
      </p:sp>
      <p:sp>
        <p:nvSpPr>
          <p:cNvPr id="178" name="Slide Subtitle"/>
          <p:cNvSpPr txBox="1">
            <a:spLocks noGrp="1"/>
          </p:cNvSpPr>
          <p:nvPr>
            <p:ph type="body" idx="21"/>
          </p:nvPr>
        </p:nvSpPr>
        <p:spPr>
          <a:prstGeom prst="rect">
            <a:avLst/>
          </a:prstGeom>
        </p:spPr>
        <p:txBody>
          <a:bodyPr/>
          <a:lstStyle/>
          <a:p>
            <a:endParaRPr/>
          </a:p>
        </p:txBody>
      </p:sp>
      <p:sp>
        <p:nvSpPr>
          <p:cNvPr id="179" name="What we want: prob(ourTree|ourData)…"/>
          <p:cNvSpPr txBox="1">
            <a:spLocks noGrp="1"/>
          </p:cNvSpPr>
          <p:nvPr>
            <p:ph type="body" idx="1"/>
          </p:nvPr>
        </p:nvSpPr>
        <p:spPr>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What we want: prob(</a:t>
            </a:r>
            <a:r>
              <a:rPr dirty="0" err="1"/>
              <a:t>ourTree</a:t>
            </a:r>
            <a:r>
              <a:rPr lang="en-US" dirty="0"/>
              <a:t> </a:t>
            </a:r>
            <a:r>
              <a:rPr dirty="0"/>
              <a:t>|</a:t>
            </a:r>
            <a:r>
              <a:rPr lang="en-US" dirty="0"/>
              <a:t> </a:t>
            </a:r>
            <a:r>
              <a:rPr dirty="0" err="1"/>
              <a:t>ourData</a:t>
            </a:r>
            <a:r>
              <a:rPr dirty="0"/>
              <a:t>)</a:t>
            </a:r>
          </a:p>
          <a:p>
            <a:pPr marL="1083729" lvl="1" indent="-474129" defTabSz="457200">
              <a:lnSpc>
                <a:spcPct val="100000"/>
              </a:lnSpc>
              <a:spcBef>
                <a:spcPts val="0"/>
              </a:spcBef>
              <a:defRPr sz="3733">
                <a:latin typeface="Helvetica"/>
                <a:ea typeface="Helvetica"/>
                <a:cs typeface="Helvetica"/>
                <a:sym typeface="Helvetica"/>
              </a:defRPr>
            </a:pPr>
            <a:r>
              <a:rPr dirty="0">
                <a:solidFill>
                  <a:schemeClr val="bg1"/>
                </a:solidFill>
              </a:rPr>
              <a:t>But how?? We can calculate prob(</a:t>
            </a:r>
            <a:r>
              <a:rPr dirty="0" err="1">
                <a:solidFill>
                  <a:schemeClr val="bg1"/>
                </a:solidFill>
              </a:rPr>
              <a:t>ourData</a:t>
            </a:r>
            <a:r>
              <a:rPr dirty="0">
                <a:solidFill>
                  <a:schemeClr val="bg1"/>
                </a:solidFill>
              </a:rPr>
              <a:t> | </a:t>
            </a:r>
            <a:r>
              <a:rPr dirty="0" err="1">
                <a:solidFill>
                  <a:schemeClr val="bg1"/>
                </a:solidFill>
              </a:rPr>
              <a:t>aTree</a:t>
            </a:r>
            <a:r>
              <a:rPr dirty="0">
                <a:solidFill>
                  <a:schemeClr val="bg1"/>
                </a:solidFill>
              </a:rPr>
              <a:t>), which we call </a:t>
            </a:r>
            <a:r>
              <a:rPr b="1" dirty="0">
                <a:solidFill>
                  <a:schemeClr val="bg1"/>
                </a:solidFill>
              </a:rPr>
              <a:t>the likelihood</a:t>
            </a:r>
            <a:r>
              <a:rPr dirty="0">
                <a:solidFill>
                  <a:schemeClr val="bg1"/>
                </a:solidFill>
              </a:rPr>
              <a:t>, and pick the tree that makes that probability the greatest (maximum likelihood). But that’s not really what we want.</a:t>
            </a:r>
          </a:p>
          <a:p>
            <a:pPr marL="1083729" lvl="1" indent="-474129" defTabSz="457200">
              <a:lnSpc>
                <a:spcPct val="100000"/>
              </a:lnSpc>
              <a:spcBef>
                <a:spcPts val="0"/>
              </a:spcBef>
              <a:defRPr sz="3733">
                <a:latin typeface="Helvetica"/>
                <a:ea typeface="Helvetica"/>
                <a:cs typeface="Helvetica"/>
                <a:sym typeface="Helvetica"/>
              </a:defRPr>
            </a:pPr>
            <a:r>
              <a:rPr dirty="0">
                <a:solidFill>
                  <a:schemeClr val="bg1"/>
                </a:solidFill>
              </a:rPr>
              <a:t>More generally, we can imagine that our data were produced by some true abstract mystical process (tree) out there, and we’ll never know what it is, but we can sample some data from it and, from that sample, estimate what that process is/was.</a:t>
            </a:r>
          </a:p>
          <a:p>
            <a:pPr marL="474129" indent="-474129" defTabSz="457200">
              <a:lnSpc>
                <a:spcPct val="100000"/>
              </a:lnSpc>
              <a:spcBef>
                <a:spcPts val="0"/>
              </a:spcBef>
              <a:defRPr sz="3733">
                <a:latin typeface="Helvetica"/>
                <a:ea typeface="Helvetica"/>
                <a:cs typeface="Helvetica"/>
                <a:sym typeface="Helvetica"/>
              </a:defRPr>
            </a:pPr>
            <a:r>
              <a:rPr dirty="0">
                <a:solidFill>
                  <a:schemeClr val="bg1"/>
                </a:solidFill>
              </a:rPr>
              <a:t>But there’s another way…</a:t>
            </a:r>
            <a:br>
              <a:rPr dirty="0">
                <a:solidFill>
                  <a:schemeClr val="bg1"/>
                </a:solidFill>
              </a:rPr>
            </a:br>
            <a:br>
              <a:rPr dirty="0"/>
            </a:b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7" name="Text Placeholder 6">
            <a:extLst>
              <a:ext uri="{FF2B5EF4-FFF2-40B4-BE49-F238E27FC236}">
                <a16:creationId xmlns:a16="http://schemas.microsoft.com/office/drawing/2014/main" id="{8B820B01-C983-BD43-EDEA-EC4753F1185F}"/>
              </a:ext>
            </a:extLst>
          </p:cNvPr>
          <p:cNvSpPr>
            <a:spLocks noGrp="1"/>
          </p:cNvSpPr>
          <p:nvPr>
            <p:ph type="body" sz="quarter" idx="21"/>
          </p:nvPr>
        </p:nvSpPr>
        <p:spPr/>
        <p:txBody>
          <a:bodyPr/>
          <a:lstStyle/>
          <a:p>
            <a:r>
              <a:rPr lang="en-US" dirty="0"/>
              <a:t>Dark Arts</a:t>
            </a:r>
          </a:p>
        </p:txBody>
      </p:sp>
      <p:sp>
        <p:nvSpPr>
          <p:cNvPr id="4" name="Text Placeholder 3">
            <a:extLst>
              <a:ext uri="{FF2B5EF4-FFF2-40B4-BE49-F238E27FC236}">
                <a16:creationId xmlns:a16="http://schemas.microsoft.com/office/drawing/2014/main" id="{9B2D4A42-F2DE-1C6C-48A1-ECDFC2BF8C79}"/>
              </a:ext>
            </a:extLst>
          </p:cNvPr>
          <p:cNvSpPr>
            <a:spLocks noGrp="1"/>
          </p:cNvSpPr>
          <p:nvPr>
            <p:ph type="body" idx="1"/>
          </p:nvPr>
        </p:nvSpPr>
        <p:spPr>
          <a:xfrm>
            <a:off x="1206500" y="4248504"/>
            <a:ext cx="6733166" cy="8256012"/>
          </a:xfrm>
        </p:spPr>
        <p:txBody>
          <a:bodyPr/>
          <a:lstStyle/>
          <a:p>
            <a:r>
              <a:rPr lang="en-US" dirty="0"/>
              <a:t>Mixing</a:t>
            </a:r>
          </a:p>
          <a:p>
            <a:r>
              <a:rPr lang="en-US" dirty="0"/>
              <a:t>Operators</a:t>
            </a:r>
          </a:p>
          <a:p>
            <a:r>
              <a:rPr lang="en-US" dirty="0"/>
              <a:t>Tuning</a:t>
            </a:r>
          </a:p>
          <a:p>
            <a:r>
              <a:rPr lang="en-US" dirty="0">
                <a:solidFill>
                  <a:schemeClr val="bg1"/>
                </a:solidFill>
              </a:rPr>
              <a:t>MCMCMC (Metropolis-coupled Markov chain Monte Carlo)</a:t>
            </a:r>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60CCC25-C45D-23AF-CED2-F0AF8279B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41112132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7" name="Text Placeholder 6">
            <a:extLst>
              <a:ext uri="{FF2B5EF4-FFF2-40B4-BE49-F238E27FC236}">
                <a16:creationId xmlns:a16="http://schemas.microsoft.com/office/drawing/2014/main" id="{8B820B01-C983-BD43-EDEA-EC4753F1185F}"/>
              </a:ext>
            </a:extLst>
          </p:cNvPr>
          <p:cNvSpPr>
            <a:spLocks noGrp="1"/>
          </p:cNvSpPr>
          <p:nvPr>
            <p:ph type="body" sz="quarter" idx="21"/>
          </p:nvPr>
        </p:nvSpPr>
        <p:spPr/>
        <p:txBody>
          <a:bodyPr/>
          <a:lstStyle/>
          <a:p>
            <a:r>
              <a:rPr lang="en-US" dirty="0"/>
              <a:t>Dark Arts</a:t>
            </a:r>
          </a:p>
        </p:txBody>
      </p:sp>
      <p:sp>
        <p:nvSpPr>
          <p:cNvPr id="4" name="Text Placeholder 3">
            <a:extLst>
              <a:ext uri="{FF2B5EF4-FFF2-40B4-BE49-F238E27FC236}">
                <a16:creationId xmlns:a16="http://schemas.microsoft.com/office/drawing/2014/main" id="{9B2D4A42-F2DE-1C6C-48A1-ECDFC2BF8C79}"/>
              </a:ext>
            </a:extLst>
          </p:cNvPr>
          <p:cNvSpPr>
            <a:spLocks noGrp="1"/>
          </p:cNvSpPr>
          <p:nvPr>
            <p:ph type="body" idx="1"/>
          </p:nvPr>
        </p:nvSpPr>
        <p:spPr>
          <a:xfrm>
            <a:off x="1206500" y="4248504"/>
            <a:ext cx="6733166" cy="8256012"/>
          </a:xfrm>
        </p:spPr>
        <p:txBody>
          <a:bodyPr/>
          <a:lstStyle/>
          <a:p>
            <a:r>
              <a:rPr lang="en-US" dirty="0"/>
              <a:t>Mixing</a:t>
            </a:r>
          </a:p>
          <a:p>
            <a:r>
              <a:rPr lang="en-US" dirty="0"/>
              <a:t>Operators</a:t>
            </a:r>
          </a:p>
          <a:p>
            <a:r>
              <a:rPr lang="en-US" dirty="0"/>
              <a:t>Tuning</a:t>
            </a:r>
          </a:p>
          <a:p>
            <a:r>
              <a:rPr lang="en-US" dirty="0"/>
              <a:t>MCMCMC (Metropolis-coupled Markov chain Monte Carlo)</a:t>
            </a:r>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C431E67-8A27-BDAA-A633-16D13006D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BF68572-BC91-597E-0A78-82DC7B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C60CCC25-C45D-23AF-CED2-F0AF8279B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30243796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solidFill>
                  <a:schemeClr val="bg1"/>
                </a:solidFill>
              </a:rPr>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23173348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106048759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6698140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403620312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t>BI can be used with models that are too complicated for ML</a:t>
            </a:r>
          </a:p>
        </p:txBody>
      </p:sp>
    </p:spTree>
    <p:extLst>
      <p:ext uri="{BB962C8B-B14F-4D97-AF65-F5344CB8AC3E}">
        <p14:creationId xmlns:p14="http://schemas.microsoft.com/office/powerpoint/2010/main" val="18582301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Bayesian inference"/>
          <p:cNvSpPr txBox="1">
            <a:spLocks noGrp="1"/>
          </p:cNvSpPr>
          <p:nvPr>
            <p:ph type="ctrTitle"/>
          </p:nvPr>
        </p:nvSpPr>
        <p:spPr>
          <a:prstGeom prst="rect">
            <a:avLst/>
          </a:prstGeom>
        </p:spPr>
        <p:txBody>
          <a:bodyPr/>
          <a:lstStyle/>
          <a:p>
            <a:r>
              <a:rPr lang="en-US" dirty="0"/>
              <a:t>Tree models</a:t>
            </a:r>
            <a:endParaRPr dirty="0"/>
          </a:p>
        </p:txBody>
      </p:sp>
      <p:sp>
        <p:nvSpPr>
          <p:cNvPr id="168" name="It’s all about the prior, man"/>
          <p:cNvSpPr txBox="1">
            <a:spLocks noGrp="1"/>
          </p:cNvSpPr>
          <p:nvPr>
            <p:ph type="subTitle" sz="quarter" idx="1"/>
          </p:nvPr>
        </p:nvSpPr>
        <p:spPr>
          <a:prstGeom prst="rect">
            <a:avLst/>
          </a:prstGeom>
        </p:spPr>
        <p:txBody>
          <a:bodyPr>
            <a:normAutofit/>
          </a:bodyPr>
          <a:lstStyle/>
          <a:p>
            <a:r>
              <a:rPr lang="en-US" dirty="0"/>
              <a:t>We can have distributions of trees too!</a:t>
            </a:r>
            <a:br>
              <a:rPr lang="en-US" dirty="0"/>
            </a:br>
            <a:r>
              <a:rPr lang="en-US" sz="3200" dirty="0"/>
              <a:t>(which we need if we want to assign probabilities to trees, i.e., do Bayesian inference)</a:t>
            </a:r>
            <a:endParaRPr dirty="0"/>
          </a:p>
        </p:txBody>
      </p:sp>
      <p:pic>
        <p:nvPicPr>
          <p:cNvPr id="169"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
        <p:nvSpPr>
          <p:cNvPr id="3" name="Text Placeholder 2">
            <a:extLst>
              <a:ext uri="{FF2B5EF4-FFF2-40B4-BE49-F238E27FC236}">
                <a16:creationId xmlns:a16="http://schemas.microsoft.com/office/drawing/2014/main" id="{A0830689-1177-5604-E536-F06ED458D890}"/>
              </a:ext>
            </a:extLst>
          </p:cNvPr>
          <p:cNvSpPr>
            <a:spLocks noGrp="1"/>
          </p:cNvSpPr>
          <p:nvPr>
            <p:ph type="body" sz="quarter" idx="21"/>
          </p:nvPr>
        </p:nvSpPr>
        <p:spPr/>
        <p:txBody>
          <a:bodyPr>
            <a:normAutofit lnSpcReduction="10000"/>
          </a:bodyPr>
          <a:lstStyle/>
          <a:p>
            <a:endParaRPr lang="en-US"/>
          </a:p>
        </p:txBody>
      </p:sp>
    </p:spTree>
    <p:extLst>
      <p:ext uri="{BB962C8B-B14F-4D97-AF65-F5344CB8AC3E}">
        <p14:creationId xmlns:p14="http://schemas.microsoft.com/office/powerpoint/2010/main" val="11179157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BAA3B67E-D743-6360-558A-2E76C3EE93A7}"/>
              </a:ext>
            </a:extLst>
          </p:cNvPr>
          <p:cNvPicPr>
            <a:picLocks noChangeAspect="1"/>
          </p:cNvPicPr>
          <p:nvPr/>
        </p:nvPicPr>
        <p:blipFill>
          <a:blip r:embed="rId2"/>
          <a:stretch>
            <a:fillRect/>
          </a:stretch>
        </p:blipFill>
        <p:spPr>
          <a:xfrm>
            <a:off x="3039595" y="0"/>
            <a:ext cx="18304810" cy="13716000"/>
          </a:xfrm>
          <a:prstGeom prst="rect">
            <a:avLst/>
          </a:prstGeom>
        </p:spPr>
      </p:pic>
      <p:sp>
        <p:nvSpPr>
          <p:cNvPr id="48" name="Slides courtesy of Mike May">
            <a:extLst>
              <a:ext uri="{FF2B5EF4-FFF2-40B4-BE49-F238E27FC236}">
                <a16:creationId xmlns:a16="http://schemas.microsoft.com/office/drawing/2014/main" id="{80D0FDEF-C7C9-565C-F47E-CF20AE0CCE34}"/>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75727871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 name="Bayesian inference"/>
          <p:cNvSpPr txBox="1">
            <a:spLocks noGrp="1"/>
          </p:cNvSpPr>
          <p:nvPr>
            <p:ph type="title"/>
          </p:nvPr>
        </p:nvSpPr>
        <p:spPr>
          <a:prstGeom prst="rect">
            <a:avLst/>
          </a:prstGeom>
        </p:spPr>
        <p:txBody>
          <a:bodyPr/>
          <a:lstStyle>
            <a:lvl1pPr>
              <a:defRPr sz="7500" spc="-150"/>
            </a:lvl1pPr>
          </a:lstStyle>
          <a:p>
            <a:r>
              <a:t>Bayesian inference</a:t>
            </a:r>
          </a:p>
        </p:txBody>
      </p:sp>
      <p:sp>
        <p:nvSpPr>
          <p:cNvPr id="178" name="Slide Subtitle"/>
          <p:cNvSpPr txBox="1">
            <a:spLocks noGrp="1"/>
          </p:cNvSpPr>
          <p:nvPr>
            <p:ph type="body" idx="21"/>
          </p:nvPr>
        </p:nvSpPr>
        <p:spPr>
          <a:prstGeom prst="rect">
            <a:avLst/>
          </a:prstGeom>
        </p:spPr>
        <p:txBody>
          <a:bodyPr/>
          <a:lstStyle/>
          <a:p>
            <a:endParaRPr/>
          </a:p>
        </p:txBody>
      </p:sp>
      <p:sp>
        <p:nvSpPr>
          <p:cNvPr id="179" name="What we want: prob(ourTree|ourData)…"/>
          <p:cNvSpPr txBox="1">
            <a:spLocks noGrp="1"/>
          </p:cNvSpPr>
          <p:nvPr>
            <p:ph type="body" idx="1"/>
          </p:nvPr>
        </p:nvSpPr>
        <p:spPr>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What we want: prob(</a:t>
            </a:r>
            <a:r>
              <a:rPr dirty="0" err="1"/>
              <a:t>ourTree</a:t>
            </a:r>
            <a:r>
              <a:rPr lang="en-US" dirty="0"/>
              <a:t> </a:t>
            </a:r>
            <a:r>
              <a:rPr dirty="0"/>
              <a:t>|</a:t>
            </a:r>
            <a:r>
              <a:rPr lang="en-US" dirty="0"/>
              <a:t> </a:t>
            </a:r>
            <a:r>
              <a:rPr dirty="0" err="1"/>
              <a:t>ourData</a:t>
            </a:r>
            <a:r>
              <a:rPr dirty="0"/>
              <a:t>)</a:t>
            </a:r>
          </a:p>
          <a:p>
            <a:pPr marL="1083729" lvl="1" indent="-474129" defTabSz="457200">
              <a:lnSpc>
                <a:spcPct val="100000"/>
              </a:lnSpc>
              <a:spcBef>
                <a:spcPts val="0"/>
              </a:spcBef>
              <a:defRPr sz="3733">
                <a:latin typeface="Helvetica"/>
                <a:ea typeface="Helvetica"/>
                <a:cs typeface="Helvetica"/>
                <a:sym typeface="Helvetica"/>
              </a:defRPr>
            </a:pPr>
            <a:r>
              <a:rPr dirty="0"/>
              <a:t>But how?? We can calculate prob(</a:t>
            </a:r>
            <a:r>
              <a:rPr dirty="0" err="1"/>
              <a:t>ourData</a:t>
            </a:r>
            <a:r>
              <a:rPr dirty="0"/>
              <a:t> | </a:t>
            </a:r>
            <a:r>
              <a:rPr dirty="0" err="1"/>
              <a:t>aTree</a:t>
            </a:r>
            <a:r>
              <a:rPr dirty="0"/>
              <a:t>), which we call </a:t>
            </a:r>
            <a:r>
              <a:rPr b="1" dirty="0"/>
              <a:t>the likelihood</a:t>
            </a:r>
            <a:r>
              <a:rPr dirty="0"/>
              <a:t>, and pick the tree that makes that probability the greatest (maximum likelihood). But that’s not really what we want.</a:t>
            </a:r>
          </a:p>
          <a:p>
            <a:pPr marL="1083729" lvl="1" indent="-474129" defTabSz="457200">
              <a:lnSpc>
                <a:spcPct val="100000"/>
              </a:lnSpc>
              <a:spcBef>
                <a:spcPts val="0"/>
              </a:spcBef>
              <a:defRPr sz="3733">
                <a:latin typeface="Helvetica"/>
                <a:ea typeface="Helvetica"/>
                <a:cs typeface="Helvetica"/>
                <a:sym typeface="Helvetica"/>
              </a:defRPr>
            </a:pPr>
            <a:r>
              <a:rPr dirty="0">
                <a:solidFill>
                  <a:schemeClr val="bg1"/>
                </a:solidFill>
              </a:rPr>
              <a:t>More generally, we can imagine that our data were produced by some true abstract mystical process (tree) out there, and we’ll never know what it is, but we can sample some data from it and, from that sample, estimate what that process is/was.</a:t>
            </a:r>
          </a:p>
          <a:p>
            <a:pPr marL="474129" indent="-474129" defTabSz="457200">
              <a:lnSpc>
                <a:spcPct val="100000"/>
              </a:lnSpc>
              <a:spcBef>
                <a:spcPts val="0"/>
              </a:spcBef>
              <a:defRPr sz="3733">
                <a:latin typeface="Helvetica"/>
                <a:ea typeface="Helvetica"/>
                <a:cs typeface="Helvetica"/>
                <a:sym typeface="Helvetica"/>
              </a:defRPr>
            </a:pPr>
            <a:r>
              <a:rPr dirty="0">
                <a:solidFill>
                  <a:schemeClr val="bg1"/>
                </a:solidFill>
              </a:rPr>
              <a:t>But there’s another way…</a:t>
            </a:r>
            <a:br>
              <a:rPr dirty="0">
                <a:solidFill>
                  <a:schemeClr val="bg1"/>
                </a:solidFill>
              </a:rPr>
            </a:br>
            <a:br>
              <a:rPr dirty="0"/>
            </a:br>
            <a:endParaRPr dirty="0"/>
          </a:p>
        </p:txBody>
      </p:sp>
    </p:spTree>
    <p:extLst>
      <p:ext uri="{BB962C8B-B14F-4D97-AF65-F5344CB8AC3E}">
        <p14:creationId xmlns:p14="http://schemas.microsoft.com/office/powerpoint/2010/main" val="378304810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17800-96C9-33E8-C423-40B0AFF67CBB}"/>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825D64FB-2373-D819-3739-CE726B1CAC69}"/>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45253061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9F154-5908-1234-0A59-45865EEE83B8}"/>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E6200E15-AB43-248C-1FA3-C14D172804F5}"/>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7486674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C41FBF-020E-EE7A-E616-DB7115FDFE5A}"/>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C87AD71F-E1C7-B28F-A79A-FAFC98F6F767}"/>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4288751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66648-507C-39B9-4D79-F4432C1BF563}"/>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D82A03BC-1411-9E03-D381-B24C7A7CA919}"/>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3689982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B05D7-F197-C863-5238-2B04FFB555FD}"/>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1D372095-0856-F01F-D7E5-BEA981F84AC7}"/>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70733426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03CD1-766E-5D0D-2AEC-4DA3E5610132}"/>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5E2688F0-6C2B-A979-3D24-7FDD1E621904}"/>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55505990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2B2D7-838C-8D07-855A-7CAF704E10DA}"/>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0F98FE47-162E-06BD-0116-AC1303EEFD51}"/>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0044567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pic>
        <p:nvPicPr>
          <p:cNvPr id="31" name="Picture 30">
            <a:extLst>
              <a:ext uri="{FF2B5EF4-FFF2-40B4-BE49-F238E27FC236}">
                <a16:creationId xmlns:a16="http://schemas.microsoft.com/office/drawing/2014/main" id="{38A4281A-5A76-07F7-9BDF-5113855D54D6}"/>
              </a:ext>
            </a:extLst>
          </p:cNvPr>
          <p:cNvPicPr>
            <a:picLocks noChangeAspect="1"/>
          </p:cNvPicPr>
          <p:nvPr/>
        </p:nvPicPr>
        <p:blipFill>
          <a:blip r:embed="rId27"/>
          <a:stretch>
            <a:fillRect/>
          </a:stretch>
        </p:blipFill>
        <p:spPr>
          <a:xfrm>
            <a:off x="3039595" y="0"/>
            <a:ext cx="18304810" cy="13716000"/>
          </a:xfrm>
          <a:prstGeom prst="rect">
            <a:avLst/>
          </a:prstGeom>
        </p:spPr>
      </p:pic>
      <p:pic>
        <p:nvPicPr>
          <p:cNvPr id="32" name="Picture 31">
            <a:extLst>
              <a:ext uri="{FF2B5EF4-FFF2-40B4-BE49-F238E27FC236}">
                <a16:creationId xmlns:a16="http://schemas.microsoft.com/office/drawing/2014/main" id="{DE8CC98E-20A0-84D4-F055-7A38C3658DD9}"/>
              </a:ext>
            </a:extLst>
          </p:cNvPr>
          <p:cNvPicPr>
            <a:picLocks noChangeAspect="1"/>
          </p:cNvPicPr>
          <p:nvPr/>
        </p:nvPicPr>
        <p:blipFill>
          <a:blip r:embed="rId28"/>
          <a:stretch>
            <a:fillRect/>
          </a:stretch>
        </p:blipFill>
        <p:spPr>
          <a:xfrm>
            <a:off x="3039595" y="0"/>
            <a:ext cx="18304810" cy="13716000"/>
          </a:xfrm>
          <a:prstGeom prst="rect">
            <a:avLst/>
          </a:prstGeom>
        </p:spPr>
      </p:pic>
      <p:pic>
        <p:nvPicPr>
          <p:cNvPr id="33" name="Picture 32">
            <a:extLst>
              <a:ext uri="{FF2B5EF4-FFF2-40B4-BE49-F238E27FC236}">
                <a16:creationId xmlns:a16="http://schemas.microsoft.com/office/drawing/2014/main" id="{83FC595A-417A-FD1B-D296-9E552A2E0036}"/>
              </a:ext>
            </a:extLst>
          </p:cNvPr>
          <p:cNvPicPr>
            <a:picLocks noChangeAspect="1"/>
          </p:cNvPicPr>
          <p:nvPr/>
        </p:nvPicPr>
        <p:blipFill>
          <a:blip r:embed="rId29"/>
          <a:stretch>
            <a:fillRect/>
          </a:stretch>
        </p:blipFill>
        <p:spPr>
          <a:xfrm>
            <a:off x="3039595" y="0"/>
            <a:ext cx="18304810" cy="13716000"/>
          </a:xfrm>
          <a:prstGeom prst="rect">
            <a:avLst/>
          </a:prstGeom>
        </p:spPr>
      </p:pic>
      <p:pic>
        <p:nvPicPr>
          <p:cNvPr id="34" name="Picture 33">
            <a:extLst>
              <a:ext uri="{FF2B5EF4-FFF2-40B4-BE49-F238E27FC236}">
                <a16:creationId xmlns:a16="http://schemas.microsoft.com/office/drawing/2014/main" id="{D08640BD-92A4-2610-B826-2F81D6EE8300}"/>
              </a:ext>
            </a:extLst>
          </p:cNvPr>
          <p:cNvPicPr>
            <a:picLocks noChangeAspect="1"/>
          </p:cNvPicPr>
          <p:nvPr/>
        </p:nvPicPr>
        <p:blipFill>
          <a:blip r:embed="rId30"/>
          <a:stretch>
            <a:fillRect/>
          </a:stretch>
        </p:blipFill>
        <p:spPr>
          <a:xfrm>
            <a:off x="3039595" y="0"/>
            <a:ext cx="18304810" cy="13716000"/>
          </a:xfrm>
          <a:prstGeom prst="rect">
            <a:avLst/>
          </a:prstGeom>
        </p:spPr>
      </p:pic>
      <p:pic>
        <p:nvPicPr>
          <p:cNvPr id="35" name="Picture 34">
            <a:extLst>
              <a:ext uri="{FF2B5EF4-FFF2-40B4-BE49-F238E27FC236}">
                <a16:creationId xmlns:a16="http://schemas.microsoft.com/office/drawing/2014/main" id="{011BC0CE-A18D-159A-3899-B730175D8106}"/>
              </a:ext>
            </a:extLst>
          </p:cNvPr>
          <p:cNvPicPr>
            <a:picLocks noChangeAspect="1"/>
          </p:cNvPicPr>
          <p:nvPr/>
        </p:nvPicPr>
        <p:blipFill>
          <a:blip r:embed="rId31"/>
          <a:stretch>
            <a:fillRect/>
          </a:stretch>
        </p:blipFill>
        <p:spPr>
          <a:xfrm>
            <a:off x="3039595" y="0"/>
            <a:ext cx="18304810" cy="13716000"/>
          </a:xfrm>
          <a:prstGeom prst="rect">
            <a:avLst/>
          </a:prstGeom>
        </p:spPr>
      </p:pic>
      <p:pic>
        <p:nvPicPr>
          <p:cNvPr id="36" name="Picture 35">
            <a:extLst>
              <a:ext uri="{FF2B5EF4-FFF2-40B4-BE49-F238E27FC236}">
                <a16:creationId xmlns:a16="http://schemas.microsoft.com/office/drawing/2014/main" id="{63B5AA67-BC85-C884-5D02-4184D48E808B}"/>
              </a:ext>
            </a:extLst>
          </p:cNvPr>
          <p:cNvPicPr>
            <a:picLocks noChangeAspect="1"/>
          </p:cNvPicPr>
          <p:nvPr/>
        </p:nvPicPr>
        <p:blipFill>
          <a:blip r:embed="rId32"/>
          <a:stretch>
            <a:fillRect/>
          </a:stretch>
        </p:blipFill>
        <p:spPr>
          <a:xfrm>
            <a:off x="3039595" y="0"/>
            <a:ext cx="18304810" cy="13716000"/>
          </a:xfrm>
          <a:prstGeom prst="rect">
            <a:avLst/>
          </a:prstGeom>
        </p:spPr>
      </p:pic>
      <p:pic>
        <p:nvPicPr>
          <p:cNvPr id="37" name="Picture 36">
            <a:extLst>
              <a:ext uri="{FF2B5EF4-FFF2-40B4-BE49-F238E27FC236}">
                <a16:creationId xmlns:a16="http://schemas.microsoft.com/office/drawing/2014/main" id="{0D2C124E-FEDC-4DFC-71EA-C4405EE4E5D1}"/>
              </a:ext>
            </a:extLst>
          </p:cNvPr>
          <p:cNvPicPr>
            <a:picLocks noChangeAspect="1"/>
          </p:cNvPicPr>
          <p:nvPr/>
        </p:nvPicPr>
        <p:blipFill>
          <a:blip r:embed="rId33"/>
          <a:stretch>
            <a:fillRect/>
          </a:stretch>
        </p:blipFill>
        <p:spPr>
          <a:xfrm>
            <a:off x="3039595" y="0"/>
            <a:ext cx="18304810" cy="13716000"/>
          </a:xfrm>
          <a:prstGeom prst="rect">
            <a:avLst/>
          </a:prstGeom>
        </p:spPr>
      </p:pic>
      <p:pic>
        <p:nvPicPr>
          <p:cNvPr id="38" name="Picture 37">
            <a:extLst>
              <a:ext uri="{FF2B5EF4-FFF2-40B4-BE49-F238E27FC236}">
                <a16:creationId xmlns:a16="http://schemas.microsoft.com/office/drawing/2014/main" id="{6177D602-0765-FB37-A8B1-D24689F209FE}"/>
              </a:ext>
            </a:extLst>
          </p:cNvPr>
          <p:cNvPicPr>
            <a:picLocks noChangeAspect="1"/>
          </p:cNvPicPr>
          <p:nvPr/>
        </p:nvPicPr>
        <p:blipFill>
          <a:blip r:embed="rId34"/>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1F24101C-11AA-1907-3274-8754C3B1249A}"/>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67458798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pic>
        <p:nvPicPr>
          <p:cNvPr id="31" name="Picture 30">
            <a:extLst>
              <a:ext uri="{FF2B5EF4-FFF2-40B4-BE49-F238E27FC236}">
                <a16:creationId xmlns:a16="http://schemas.microsoft.com/office/drawing/2014/main" id="{38A4281A-5A76-07F7-9BDF-5113855D54D6}"/>
              </a:ext>
            </a:extLst>
          </p:cNvPr>
          <p:cNvPicPr>
            <a:picLocks noChangeAspect="1"/>
          </p:cNvPicPr>
          <p:nvPr/>
        </p:nvPicPr>
        <p:blipFill>
          <a:blip r:embed="rId27"/>
          <a:stretch>
            <a:fillRect/>
          </a:stretch>
        </p:blipFill>
        <p:spPr>
          <a:xfrm>
            <a:off x="3039595" y="0"/>
            <a:ext cx="18304810" cy="13716000"/>
          </a:xfrm>
          <a:prstGeom prst="rect">
            <a:avLst/>
          </a:prstGeom>
        </p:spPr>
      </p:pic>
      <p:pic>
        <p:nvPicPr>
          <p:cNvPr id="32" name="Picture 31">
            <a:extLst>
              <a:ext uri="{FF2B5EF4-FFF2-40B4-BE49-F238E27FC236}">
                <a16:creationId xmlns:a16="http://schemas.microsoft.com/office/drawing/2014/main" id="{DE8CC98E-20A0-84D4-F055-7A38C3658DD9}"/>
              </a:ext>
            </a:extLst>
          </p:cNvPr>
          <p:cNvPicPr>
            <a:picLocks noChangeAspect="1"/>
          </p:cNvPicPr>
          <p:nvPr/>
        </p:nvPicPr>
        <p:blipFill>
          <a:blip r:embed="rId28"/>
          <a:stretch>
            <a:fillRect/>
          </a:stretch>
        </p:blipFill>
        <p:spPr>
          <a:xfrm>
            <a:off x="3039595" y="0"/>
            <a:ext cx="18304810" cy="13716000"/>
          </a:xfrm>
          <a:prstGeom prst="rect">
            <a:avLst/>
          </a:prstGeom>
        </p:spPr>
      </p:pic>
      <p:pic>
        <p:nvPicPr>
          <p:cNvPr id="33" name="Picture 32">
            <a:extLst>
              <a:ext uri="{FF2B5EF4-FFF2-40B4-BE49-F238E27FC236}">
                <a16:creationId xmlns:a16="http://schemas.microsoft.com/office/drawing/2014/main" id="{83FC595A-417A-FD1B-D296-9E552A2E0036}"/>
              </a:ext>
            </a:extLst>
          </p:cNvPr>
          <p:cNvPicPr>
            <a:picLocks noChangeAspect="1"/>
          </p:cNvPicPr>
          <p:nvPr/>
        </p:nvPicPr>
        <p:blipFill>
          <a:blip r:embed="rId29"/>
          <a:stretch>
            <a:fillRect/>
          </a:stretch>
        </p:blipFill>
        <p:spPr>
          <a:xfrm>
            <a:off x="3039595" y="0"/>
            <a:ext cx="18304810" cy="13716000"/>
          </a:xfrm>
          <a:prstGeom prst="rect">
            <a:avLst/>
          </a:prstGeom>
        </p:spPr>
      </p:pic>
      <p:pic>
        <p:nvPicPr>
          <p:cNvPr id="34" name="Picture 33">
            <a:extLst>
              <a:ext uri="{FF2B5EF4-FFF2-40B4-BE49-F238E27FC236}">
                <a16:creationId xmlns:a16="http://schemas.microsoft.com/office/drawing/2014/main" id="{D08640BD-92A4-2610-B826-2F81D6EE8300}"/>
              </a:ext>
            </a:extLst>
          </p:cNvPr>
          <p:cNvPicPr>
            <a:picLocks noChangeAspect="1"/>
          </p:cNvPicPr>
          <p:nvPr/>
        </p:nvPicPr>
        <p:blipFill>
          <a:blip r:embed="rId30"/>
          <a:stretch>
            <a:fillRect/>
          </a:stretch>
        </p:blipFill>
        <p:spPr>
          <a:xfrm>
            <a:off x="3039595" y="0"/>
            <a:ext cx="18304810" cy="13716000"/>
          </a:xfrm>
          <a:prstGeom prst="rect">
            <a:avLst/>
          </a:prstGeom>
        </p:spPr>
      </p:pic>
      <p:pic>
        <p:nvPicPr>
          <p:cNvPr id="35" name="Picture 34">
            <a:extLst>
              <a:ext uri="{FF2B5EF4-FFF2-40B4-BE49-F238E27FC236}">
                <a16:creationId xmlns:a16="http://schemas.microsoft.com/office/drawing/2014/main" id="{011BC0CE-A18D-159A-3899-B730175D8106}"/>
              </a:ext>
            </a:extLst>
          </p:cNvPr>
          <p:cNvPicPr>
            <a:picLocks noChangeAspect="1"/>
          </p:cNvPicPr>
          <p:nvPr/>
        </p:nvPicPr>
        <p:blipFill>
          <a:blip r:embed="rId31"/>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406043134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767AD-36D1-D48D-7937-C4351212FA79}"/>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
        <p:nvSpPr>
          <p:cNvPr id="4" name="Rectangle 3">
            <a:extLst>
              <a:ext uri="{FF2B5EF4-FFF2-40B4-BE49-F238E27FC236}">
                <a16:creationId xmlns:a16="http://schemas.microsoft.com/office/drawing/2014/main" id="{0F258127-E6EE-B169-83E3-6BB93AC0E767}"/>
              </a:ext>
            </a:extLst>
          </p:cNvPr>
          <p:cNvSpPr/>
          <p:nvPr/>
        </p:nvSpPr>
        <p:spPr>
          <a:xfrm>
            <a:off x="12682330" y="1749287"/>
            <a:ext cx="7911548" cy="652007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D632A061-50F0-F9A9-21E3-12831DAE2EA7}"/>
              </a:ext>
            </a:extLst>
          </p:cNvPr>
          <p:cNvSpPr/>
          <p:nvPr/>
        </p:nvSpPr>
        <p:spPr>
          <a:xfrm>
            <a:off x="3650972" y="9762659"/>
            <a:ext cx="16942905" cy="27881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9487420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 name="Bayesian inference"/>
          <p:cNvSpPr txBox="1">
            <a:spLocks noGrp="1"/>
          </p:cNvSpPr>
          <p:nvPr>
            <p:ph type="title"/>
          </p:nvPr>
        </p:nvSpPr>
        <p:spPr>
          <a:prstGeom prst="rect">
            <a:avLst/>
          </a:prstGeom>
        </p:spPr>
        <p:txBody>
          <a:bodyPr/>
          <a:lstStyle>
            <a:lvl1pPr>
              <a:defRPr sz="7500" spc="-150"/>
            </a:lvl1pPr>
          </a:lstStyle>
          <a:p>
            <a:r>
              <a:t>Bayesian inference</a:t>
            </a:r>
          </a:p>
        </p:txBody>
      </p:sp>
      <p:sp>
        <p:nvSpPr>
          <p:cNvPr id="178" name="Slide Subtitle"/>
          <p:cNvSpPr txBox="1">
            <a:spLocks noGrp="1"/>
          </p:cNvSpPr>
          <p:nvPr>
            <p:ph type="body" idx="21"/>
          </p:nvPr>
        </p:nvSpPr>
        <p:spPr>
          <a:prstGeom prst="rect">
            <a:avLst/>
          </a:prstGeom>
        </p:spPr>
        <p:txBody>
          <a:bodyPr/>
          <a:lstStyle/>
          <a:p>
            <a:endParaRPr/>
          </a:p>
        </p:txBody>
      </p:sp>
      <p:sp>
        <p:nvSpPr>
          <p:cNvPr id="179" name="What we want: prob(ourTree|ourData)…"/>
          <p:cNvSpPr txBox="1">
            <a:spLocks noGrp="1"/>
          </p:cNvSpPr>
          <p:nvPr>
            <p:ph type="body" idx="1"/>
          </p:nvPr>
        </p:nvSpPr>
        <p:spPr>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What we want: prob(</a:t>
            </a:r>
            <a:r>
              <a:rPr dirty="0" err="1"/>
              <a:t>ourTree</a:t>
            </a:r>
            <a:r>
              <a:rPr lang="en-US" dirty="0"/>
              <a:t> </a:t>
            </a:r>
            <a:r>
              <a:rPr dirty="0"/>
              <a:t>|</a:t>
            </a:r>
            <a:r>
              <a:rPr lang="en-US" dirty="0"/>
              <a:t> </a:t>
            </a:r>
            <a:r>
              <a:rPr dirty="0" err="1"/>
              <a:t>ourData</a:t>
            </a:r>
            <a:r>
              <a:rPr dirty="0"/>
              <a:t>)</a:t>
            </a:r>
          </a:p>
          <a:p>
            <a:pPr marL="1083729" lvl="1" indent="-474129" defTabSz="457200">
              <a:lnSpc>
                <a:spcPct val="100000"/>
              </a:lnSpc>
              <a:spcBef>
                <a:spcPts val="0"/>
              </a:spcBef>
              <a:defRPr sz="3733">
                <a:latin typeface="Helvetica"/>
                <a:ea typeface="Helvetica"/>
                <a:cs typeface="Helvetica"/>
                <a:sym typeface="Helvetica"/>
              </a:defRPr>
            </a:pPr>
            <a:r>
              <a:rPr dirty="0"/>
              <a:t>But how?? We can calculate prob(</a:t>
            </a:r>
            <a:r>
              <a:rPr dirty="0" err="1"/>
              <a:t>ourData</a:t>
            </a:r>
            <a:r>
              <a:rPr dirty="0"/>
              <a:t> | </a:t>
            </a:r>
            <a:r>
              <a:rPr dirty="0" err="1"/>
              <a:t>aTree</a:t>
            </a:r>
            <a:r>
              <a:rPr dirty="0"/>
              <a:t>), which we call </a:t>
            </a:r>
            <a:r>
              <a:rPr b="1" dirty="0"/>
              <a:t>the likelihood</a:t>
            </a:r>
            <a:r>
              <a:rPr dirty="0"/>
              <a:t>, and pick the tree that makes that probability the greatest (maximum likelihood). But that’s not really what we want.</a:t>
            </a:r>
          </a:p>
          <a:p>
            <a:pPr marL="1083729" lvl="1" indent="-474129" defTabSz="457200">
              <a:lnSpc>
                <a:spcPct val="100000"/>
              </a:lnSpc>
              <a:spcBef>
                <a:spcPts val="0"/>
              </a:spcBef>
              <a:defRPr sz="3733">
                <a:latin typeface="Helvetica"/>
                <a:ea typeface="Helvetica"/>
                <a:cs typeface="Helvetica"/>
                <a:sym typeface="Helvetica"/>
              </a:defRPr>
            </a:pPr>
            <a:r>
              <a:rPr dirty="0"/>
              <a:t>More generally, we can imagine that our data were produced by some true abstract mystical process (tree) out there, and we’ll never know what it is, but we can sample some data from it and, from that sample, estimate what that process is/was.</a:t>
            </a:r>
          </a:p>
          <a:p>
            <a:pPr marL="474129" indent="-474129" defTabSz="457200">
              <a:lnSpc>
                <a:spcPct val="100000"/>
              </a:lnSpc>
              <a:spcBef>
                <a:spcPts val="0"/>
              </a:spcBef>
              <a:defRPr sz="3733">
                <a:latin typeface="Helvetica"/>
                <a:ea typeface="Helvetica"/>
                <a:cs typeface="Helvetica"/>
                <a:sym typeface="Helvetica"/>
              </a:defRPr>
            </a:pPr>
            <a:r>
              <a:rPr dirty="0">
                <a:solidFill>
                  <a:schemeClr val="bg1"/>
                </a:solidFill>
              </a:rPr>
              <a:t>But there’s another way…</a:t>
            </a:r>
            <a:br>
              <a:rPr dirty="0">
                <a:solidFill>
                  <a:schemeClr val="bg1"/>
                </a:solidFill>
              </a:rPr>
            </a:br>
            <a:br>
              <a:rPr dirty="0"/>
            </a:br>
            <a:endParaRPr dirty="0"/>
          </a:p>
        </p:txBody>
      </p:sp>
    </p:spTree>
    <p:extLst>
      <p:ext uri="{BB962C8B-B14F-4D97-AF65-F5344CB8AC3E}">
        <p14:creationId xmlns:p14="http://schemas.microsoft.com/office/powerpoint/2010/main" val="409976334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767AD-36D1-D48D-7937-C4351212FA79}"/>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
        <p:nvSpPr>
          <p:cNvPr id="4" name="Rectangle 3">
            <a:extLst>
              <a:ext uri="{FF2B5EF4-FFF2-40B4-BE49-F238E27FC236}">
                <a16:creationId xmlns:a16="http://schemas.microsoft.com/office/drawing/2014/main" id="{D1652401-72E9-4971-76AF-77E20D65877B}"/>
              </a:ext>
            </a:extLst>
          </p:cNvPr>
          <p:cNvSpPr/>
          <p:nvPr/>
        </p:nvSpPr>
        <p:spPr>
          <a:xfrm>
            <a:off x="3650972" y="9762659"/>
            <a:ext cx="16942905" cy="27881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3690774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A230-2A0B-8F3D-1856-C845A6241E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AE68D5-1461-3901-2F53-132EEA850D6D}"/>
              </a:ext>
            </a:extLst>
          </p:cNvPr>
          <p:cNvPicPr>
            <a:picLocks noChangeAspect="1"/>
          </p:cNvPicPr>
          <p:nvPr/>
        </p:nvPicPr>
        <p:blipFill>
          <a:blip r:embed="rId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0C9AF884-14EB-AF58-5091-FFA9B26951D4}"/>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57807539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pic>
        <p:nvPicPr>
          <p:cNvPr id="31" name="Picture 30">
            <a:extLst>
              <a:ext uri="{FF2B5EF4-FFF2-40B4-BE49-F238E27FC236}">
                <a16:creationId xmlns:a16="http://schemas.microsoft.com/office/drawing/2014/main" id="{38A4281A-5A76-07F7-9BDF-5113855D54D6}"/>
              </a:ext>
            </a:extLst>
          </p:cNvPr>
          <p:cNvPicPr>
            <a:picLocks noChangeAspect="1"/>
          </p:cNvPicPr>
          <p:nvPr/>
        </p:nvPicPr>
        <p:blipFill>
          <a:blip r:embed="rId27"/>
          <a:stretch>
            <a:fillRect/>
          </a:stretch>
        </p:blipFill>
        <p:spPr>
          <a:xfrm>
            <a:off x="3039595" y="0"/>
            <a:ext cx="18304810" cy="13716000"/>
          </a:xfrm>
          <a:prstGeom prst="rect">
            <a:avLst/>
          </a:prstGeom>
        </p:spPr>
      </p:pic>
      <p:pic>
        <p:nvPicPr>
          <p:cNvPr id="32" name="Picture 31">
            <a:extLst>
              <a:ext uri="{FF2B5EF4-FFF2-40B4-BE49-F238E27FC236}">
                <a16:creationId xmlns:a16="http://schemas.microsoft.com/office/drawing/2014/main" id="{DE8CC98E-20A0-84D4-F055-7A38C3658DD9}"/>
              </a:ext>
            </a:extLst>
          </p:cNvPr>
          <p:cNvPicPr>
            <a:picLocks noChangeAspect="1"/>
          </p:cNvPicPr>
          <p:nvPr/>
        </p:nvPicPr>
        <p:blipFill>
          <a:blip r:embed="rId28"/>
          <a:stretch>
            <a:fillRect/>
          </a:stretch>
        </p:blipFill>
        <p:spPr>
          <a:xfrm>
            <a:off x="3039595" y="0"/>
            <a:ext cx="18304810" cy="13716000"/>
          </a:xfrm>
          <a:prstGeom prst="rect">
            <a:avLst/>
          </a:prstGeom>
        </p:spPr>
      </p:pic>
      <p:pic>
        <p:nvPicPr>
          <p:cNvPr id="33" name="Picture 32">
            <a:extLst>
              <a:ext uri="{FF2B5EF4-FFF2-40B4-BE49-F238E27FC236}">
                <a16:creationId xmlns:a16="http://schemas.microsoft.com/office/drawing/2014/main" id="{83FC595A-417A-FD1B-D296-9E552A2E0036}"/>
              </a:ext>
            </a:extLst>
          </p:cNvPr>
          <p:cNvPicPr>
            <a:picLocks noChangeAspect="1"/>
          </p:cNvPicPr>
          <p:nvPr/>
        </p:nvPicPr>
        <p:blipFill>
          <a:blip r:embed="rId29"/>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53298053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pic>
        <p:nvPicPr>
          <p:cNvPr id="31" name="Picture 30">
            <a:extLst>
              <a:ext uri="{FF2B5EF4-FFF2-40B4-BE49-F238E27FC236}">
                <a16:creationId xmlns:a16="http://schemas.microsoft.com/office/drawing/2014/main" id="{38A4281A-5A76-07F7-9BDF-5113855D54D6}"/>
              </a:ext>
            </a:extLst>
          </p:cNvPr>
          <p:cNvPicPr>
            <a:picLocks noChangeAspect="1"/>
          </p:cNvPicPr>
          <p:nvPr/>
        </p:nvPicPr>
        <p:blipFill>
          <a:blip r:embed="rId27"/>
          <a:stretch>
            <a:fillRect/>
          </a:stretch>
        </p:blipFill>
        <p:spPr>
          <a:xfrm>
            <a:off x="3039595" y="0"/>
            <a:ext cx="18304810" cy="13716000"/>
          </a:xfrm>
          <a:prstGeom prst="rect">
            <a:avLst/>
          </a:prstGeom>
        </p:spPr>
      </p:pic>
      <p:pic>
        <p:nvPicPr>
          <p:cNvPr id="32" name="Picture 31">
            <a:extLst>
              <a:ext uri="{FF2B5EF4-FFF2-40B4-BE49-F238E27FC236}">
                <a16:creationId xmlns:a16="http://schemas.microsoft.com/office/drawing/2014/main" id="{DE8CC98E-20A0-84D4-F055-7A38C3658DD9}"/>
              </a:ext>
            </a:extLst>
          </p:cNvPr>
          <p:cNvPicPr>
            <a:picLocks noChangeAspect="1"/>
          </p:cNvPicPr>
          <p:nvPr/>
        </p:nvPicPr>
        <p:blipFill>
          <a:blip r:embed="rId28"/>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413698353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pic>
        <p:nvPicPr>
          <p:cNvPr id="31" name="Picture 30">
            <a:extLst>
              <a:ext uri="{FF2B5EF4-FFF2-40B4-BE49-F238E27FC236}">
                <a16:creationId xmlns:a16="http://schemas.microsoft.com/office/drawing/2014/main" id="{38A4281A-5A76-07F7-9BDF-5113855D54D6}"/>
              </a:ext>
            </a:extLst>
          </p:cNvPr>
          <p:cNvPicPr>
            <a:picLocks noChangeAspect="1"/>
          </p:cNvPicPr>
          <p:nvPr/>
        </p:nvPicPr>
        <p:blipFill>
          <a:blip r:embed="rId27"/>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72895879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pic>
        <p:nvPicPr>
          <p:cNvPr id="30" name="Picture 29">
            <a:extLst>
              <a:ext uri="{FF2B5EF4-FFF2-40B4-BE49-F238E27FC236}">
                <a16:creationId xmlns:a16="http://schemas.microsoft.com/office/drawing/2014/main" id="{9EB3C2B7-66E4-C327-7AA4-7965BC0C6A3D}"/>
              </a:ext>
            </a:extLst>
          </p:cNvPr>
          <p:cNvPicPr>
            <a:picLocks noChangeAspect="1"/>
          </p:cNvPicPr>
          <p:nvPr/>
        </p:nvPicPr>
        <p:blipFill>
          <a:blip r:embed="rId26"/>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45589517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pic>
        <p:nvPicPr>
          <p:cNvPr id="29" name="Picture 28">
            <a:extLst>
              <a:ext uri="{FF2B5EF4-FFF2-40B4-BE49-F238E27FC236}">
                <a16:creationId xmlns:a16="http://schemas.microsoft.com/office/drawing/2014/main" id="{83D0D210-593F-13AE-38B6-A35C7933BFC4}"/>
              </a:ext>
            </a:extLst>
          </p:cNvPr>
          <p:cNvPicPr>
            <a:picLocks noChangeAspect="1"/>
          </p:cNvPicPr>
          <p:nvPr/>
        </p:nvPicPr>
        <p:blipFill>
          <a:blip r:embed="rId25"/>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63964194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pic>
        <p:nvPicPr>
          <p:cNvPr id="28" name="Picture 27">
            <a:extLst>
              <a:ext uri="{FF2B5EF4-FFF2-40B4-BE49-F238E27FC236}">
                <a16:creationId xmlns:a16="http://schemas.microsoft.com/office/drawing/2014/main" id="{7155F81A-AE2B-1556-4A4D-20EA15CAEB80}"/>
              </a:ext>
            </a:extLst>
          </p:cNvPr>
          <p:cNvPicPr>
            <a:picLocks noChangeAspect="1"/>
          </p:cNvPicPr>
          <p:nvPr/>
        </p:nvPicPr>
        <p:blipFill>
          <a:blip r:embed="rId24"/>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34454693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pic>
        <p:nvPicPr>
          <p:cNvPr id="27" name="Picture 26">
            <a:extLst>
              <a:ext uri="{FF2B5EF4-FFF2-40B4-BE49-F238E27FC236}">
                <a16:creationId xmlns:a16="http://schemas.microsoft.com/office/drawing/2014/main" id="{D33E970D-AC1B-7532-8472-1901A73818AE}"/>
              </a:ext>
            </a:extLst>
          </p:cNvPr>
          <p:cNvPicPr>
            <a:picLocks noChangeAspect="1"/>
          </p:cNvPicPr>
          <p:nvPr/>
        </p:nvPicPr>
        <p:blipFill>
          <a:blip r:embed="rId23"/>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8948842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pic>
        <p:nvPicPr>
          <p:cNvPr id="23" name="Picture 22">
            <a:extLst>
              <a:ext uri="{FF2B5EF4-FFF2-40B4-BE49-F238E27FC236}">
                <a16:creationId xmlns:a16="http://schemas.microsoft.com/office/drawing/2014/main" id="{91C464B6-4E1F-97B7-3027-835C24462580}"/>
              </a:ext>
            </a:extLst>
          </p:cNvPr>
          <p:cNvPicPr>
            <a:picLocks noChangeAspect="1"/>
          </p:cNvPicPr>
          <p:nvPr/>
        </p:nvPicPr>
        <p:blipFill>
          <a:blip r:embed="rId19"/>
          <a:stretch>
            <a:fillRect/>
          </a:stretch>
        </p:blipFill>
        <p:spPr>
          <a:xfrm>
            <a:off x="3039595" y="0"/>
            <a:ext cx="18304810" cy="13716000"/>
          </a:xfrm>
          <a:prstGeom prst="rect">
            <a:avLst/>
          </a:prstGeom>
        </p:spPr>
      </p:pic>
      <p:pic>
        <p:nvPicPr>
          <p:cNvPr id="24" name="Picture 23">
            <a:extLst>
              <a:ext uri="{FF2B5EF4-FFF2-40B4-BE49-F238E27FC236}">
                <a16:creationId xmlns:a16="http://schemas.microsoft.com/office/drawing/2014/main" id="{9F6497A2-EC35-6BE0-FC21-9E8D190F78D9}"/>
              </a:ext>
            </a:extLst>
          </p:cNvPr>
          <p:cNvPicPr>
            <a:picLocks noChangeAspect="1"/>
          </p:cNvPicPr>
          <p:nvPr/>
        </p:nvPicPr>
        <p:blipFill>
          <a:blip r:embed="rId20"/>
          <a:stretch>
            <a:fillRect/>
          </a:stretch>
        </p:blipFill>
        <p:spPr>
          <a:xfrm>
            <a:off x="3039595" y="0"/>
            <a:ext cx="18304810" cy="13716000"/>
          </a:xfrm>
          <a:prstGeom prst="rect">
            <a:avLst/>
          </a:prstGeom>
        </p:spPr>
      </p:pic>
      <p:pic>
        <p:nvPicPr>
          <p:cNvPr id="25" name="Picture 24">
            <a:extLst>
              <a:ext uri="{FF2B5EF4-FFF2-40B4-BE49-F238E27FC236}">
                <a16:creationId xmlns:a16="http://schemas.microsoft.com/office/drawing/2014/main" id="{3B79DDDF-9F9A-2901-134D-AB68C71060E7}"/>
              </a:ext>
            </a:extLst>
          </p:cNvPr>
          <p:cNvPicPr>
            <a:picLocks noChangeAspect="1"/>
          </p:cNvPicPr>
          <p:nvPr/>
        </p:nvPicPr>
        <p:blipFill>
          <a:blip r:embed="rId21"/>
          <a:stretch>
            <a:fillRect/>
          </a:stretch>
        </p:blipFill>
        <p:spPr>
          <a:xfrm>
            <a:off x="3039595" y="0"/>
            <a:ext cx="18304810" cy="13716000"/>
          </a:xfrm>
          <a:prstGeom prst="rect">
            <a:avLst/>
          </a:prstGeom>
        </p:spPr>
      </p:pic>
      <p:pic>
        <p:nvPicPr>
          <p:cNvPr id="26" name="Picture 25">
            <a:extLst>
              <a:ext uri="{FF2B5EF4-FFF2-40B4-BE49-F238E27FC236}">
                <a16:creationId xmlns:a16="http://schemas.microsoft.com/office/drawing/2014/main" id="{4868B4EE-0306-628F-21CB-4BA5FB353015}"/>
              </a:ext>
            </a:extLst>
          </p:cNvPr>
          <p:cNvPicPr>
            <a:picLocks noChangeAspect="1"/>
          </p:cNvPicPr>
          <p:nvPr/>
        </p:nvPicPr>
        <p:blipFill>
          <a:blip r:embed="rId2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2753964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7" name="Bayesian inference"/>
          <p:cNvSpPr txBox="1">
            <a:spLocks noGrp="1"/>
          </p:cNvSpPr>
          <p:nvPr>
            <p:ph type="title"/>
          </p:nvPr>
        </p:nvSpPr>
        <p:spPr>
          <a:prstGeom prst="rect">
            <a:avLst/>
          </a:prstGeom>
        </p:spPr>
        <p:txBody>
          <a:bodyPr/>
          <a:lstStyle>
            <a:lvl1pPr>
              <a:defRPr sz="7500" spc="-150"/>
            </a:lvl1pPr>
          </a:lstStyle>
          <a:p>
            <a:r>
              <a:t>Bayesian inference</a:t>
            </a:r>
          </a:p>
        </p:txBody>
      </p:sp>
      <p:sp>
        <p:nvSpPr>
          <p:cNvPr id="178" name="Slide Subtitle"/>
          <p:cNvSpPr txBox="1">
            <a:spLocks noGrp="1"/>
          </p:cNvSpPr>
          <p:nvPr>
            <p:ph type="body" idx="21"/>
          </p:nvPr>
        </p:nvSpPr>
        <p:spPr>
          <a:prstGeom prst="rect">
            <a:avLst/>
          </a:prstGeom>
        </p:spPr>
        <p:txBody>
          <a:bodyPr/>
          <a:lstStyle/>
          <a:p>
            <a:endParaRPr/>
          </a:p>
        </p:txBody>
      </p:sp>
      <p:sp>
        <p:nvSpPr>
          <p:cNvPr id="179" name="What we want: prob(ourTree|ourData)…"/>
          <p:cNvSpPr txBox="1">
            <a:spLocks noGrp="1"/>
          </p:cNvSpPr>
          <p:nvPr>
            <p:ph type="body" idx="1"/>
          </p:nvPr>
        </p:nvSpPr>
        <p:spPr>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What we want: prob(</a:t>
            </a:r>
            <a:r>
              <a:rPr dirty="0" err="1"/>
              <a:t>ourTree</a:t>
            </a:r>
            <a:r>
              <a:rPr lang="en-US" dirty="0"/>
              <a:t> </a:t>
            </a:r>
            <a:r>
              <a:rPr dirty="0"/>
              <a:t>|</a:t>
            </a:r>
            <a:r>
              <a:rPr lang="en-US" dirty="0"/>
              <a:t> </a:t>
            </a:r>
            <a:r>
              <a:rPr dirty="0" err="1"/>
              <a:t>ourData</a:t>
            </a:r>
            <a:r>
              <a:rPr dirty="0"/>
              <a:t>)</a:t>
            </a:r>
          </a:p>
          <a:p>
            <a:pPr marL="1083729" lvl="1" indent="-474129" defTabSz="457200">
              <a:lnSpc>
                <a:spcPct val="100000"/>
              </a:lnSpc>
              <a:spcBef>
                <a:spcPts val="0"/>
              </a:spcBef>
              <a:defRPr sz="3733">
                <a:latin typeface="Helvetica"/>
                <a:ea typeface="Helvetica"/>
                <a:cs typeface="Helvetica"/>
                <a:sym typeface="Helvetica"/>
              </a:defRPr>
            </a:pPr>
            <a:r>
              <a:rPr dirty="0"/>
              <a:t>But how?? We can calculate prob(</a:t>
            </a:r>
            <a:r>
              <a:rPr dirty="0" err="1"/>
              <a:t>ourData</a:t>
            </a:r>
            <a:r>
              <a:rPr dirty="0"/>
              <a:t> | </a:t>
            </a:r>
            <a:r>
              <a:rPr dirty="0" err="1"/>
              <a:t>aTree</a:t>
            </a:r>
            <a:r>
              <a:rPr dirty="0"/>
              <a:t>), which we call </a:t>
            </a:r>
            <a:r>
              <a:rPr b="1" dirty="0"/>
              <a:t>the likelihood</a:t>
            </a:r>
            <a:r>
              <a:rPr dirty="0"/>
              <a:t>, and pick the tree that makes that probability the greatest (maximum likelihood). But that’s not really what we want.</a:t>
            </a:r>
          </a:p>
          <a:p>
            <a:pPr marL="1083729" lvl="1" indent="-474129" defTabSz="457200">
              <a:lnSpc>
                <a:spcPct val="100000"/>
              </a:lnSpc>
              <a:spcBef>
                <a:spcPts val="0"/>
              </a:spcBef>
              <a:defRPr sz="3733">
                <a:latin typeface="Helvetica"/>
                <a:ea typeface="Helvetica"/>
                <a:cs typeface="Helvetica"/>
                <a:sym typeface="Helvetica"/>
              </a:defRPr>
            </a:pPr>
            <a:r>
              <a:rPr dirty="0"/>
              <a:t>More generally, we can imagine that our data were produced by some true abstract mystical process (tree) out there, and we’ll never know what it is, but we can sample some data from it and, from that sample, estimate what that process is/was.</a:t>
            </a:r>
            <a:endParaRPr dirty="0">
              <a:solidFill>
                <a:schemeClr val="bg2">
                  <a:lumMod val="10000"/>
                </a:schemeClr>
              </a:solidFill>
            </a:endParaRPr>
          </a:p>
          <a:p>
            <a:pPr marL="474129" indent="-474129" defTabSz="457200">
              <a:lnSpc>
                <a:spcPct val="100000"/>
              </a:lnSpc>
              <a:spcBef>
                <a:spcPts val="0"/>
              </a:spcBef>
              <a:defRPr sz="3733">
                <a:latin typeface="Helvetica"/>
                <a:ea typeface="Helvetica"/>
                <a:cs typeface="Helvetica"/>
                <a:sym typeface="Helvetica"/>
              </a:defRPr>
            </a:pPr>
            <a:r>
              <a:rPr dirty="0">
                <a:solidFill>
                  <a:schemeClr val="bg2">
                    <a:lumMod val="10000"/>
                  </a:schemeClr>
                </a:solidFill>
              </a:rPr>
              <a:t>But there’s another way…</a:t>
            </a:r>
            <a:br>
              <a:rPr dirty="0">
                <a:solidFill>
                  <a:schemeClr val="bg2">
                    <a:lumMod val="10000"/>
                  </a:schemeClr>
                </a:solidFill>
              </a:rPr>
            </a:br>
            <a:br>
              <a:rPr dirty="0">
                <a:solidFill>
                  <a:schemeClr val="bg2">
                    <a:lumMod val="10000"/>
                  </a:schemeClr>
                </a:solidFill>
              </a:rPr>
            </a:br>
            <a:endParaRPr dirty="0">
              <a:solidFill>
                <a:schemeClr val="bg2">
                  <a:lumMod val="10000"/>
                </a:schemeClr>
              </a:solidFill>
            </a:endParaRPr>
          </a:p>
        </p:txBody>
      </p:sp>
    </p:spTree>
    <p:extLst>
      <p:ext uri="{BB962C8B-B14F-4D97-AF65-F5344CB8AC3E}">
        <p14:creationId xmlns:p14="http://schemas.microsoft.com/office/powerpoint/2010/main" val="404742793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pic>
        <p:nvPicPr>
          <p:cNvPr id="22" name="Picture 21">
            <a:extLst>
              <a:ext uri="{FF2B5EF4-FFF2-40B4-BE49-F238E27FC236}">
                <a16:creationId xmlns:a16="http://schemas.microsoft.com/office/drawing/2014/main" id="{2947BD53-9A15-C18A-8658-88DA29B1D8AD}"/>
              </a:ext>
            </a:extLst>
          </p:cNvPr>
          <p:cNvPicPr>
            <a:picLocks noChangeAspect="1"/>
          </p:cNvPicPr>
          <p:nvPr/>
        </p:nvPicPr>
        <p:blipFill>
          <a:blip r:embed="rId18"/>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1910435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74E4363A-706D-1D02-5AA8-E18011B8CD90}"/>
              </a:ext>
            </a:extLst>
          </p:cNvPr>
          <p:cNvPicPr>
            <a:picLocks noChangeAspect="1"/>
          </p:cNvPicPr>
          <p:nvPr/>
        </p:nvPicPr>
        <p:blipFill>
          <a:blip r:embed="rId17"/>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83986889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DCD5570D-3D95-677D-816B-563CB2015006}"/>
              </a:ext>
            </a:extLst>
          </p:cNvPr>
          <p:cNvPicPr>
            <a:picLocks noChangeAspect="1"/>
          </p:cNvPicPr>
          <p:nvPr/>
        </p:nvPicPr>
        <p:blipFill>
          <a:blip r:embed="rId16"/>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6908232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B2A84468-D76A-A10D-DFBE-4AD60DF1CAA7}"/>
              </a:ext>
            </a:extLst>
          </p:cNvPr>
          <p:cNvPicPr>
            <a:picLocks noChangeAspect="1"/>
          </p:cNvPicPr>
          <p:nvPr/>
        </p:nvPicPr>
        <p:blipFill>
          <a:blip r:embed="rId15"/>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08100927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E78A330E-7680-6BF2-DF23-37839EF18842}"/>
              </a:ext>
            </a:extLst>
          </p:cNvPr>
          <p:cNvPicPr>
            <a:picLocks noChangeAspect="1"/>
          </p:cNvPicPr>
          <p:nvPr/>
        </p:nvPicPr>
        <p:blipFill>
          <a:blip r:embed="rId14"/>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93572311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965BBE4-872D-7B5C-1A66-2DDD19DB83A7}"/>
              </a:ext>
            </a:extLst>
          </p:cNvPr>
          <p:cNvPicPr>
            <a:picLocks noChangeAspect="1"/>
          </p:cNvPicPr>
          <p:nvPr/>
        </p:nvPicPr>
        <p:blipFill>
          <a:blip r:embed="rId13"/>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31411293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B41379BD-F32F-67AD-607D-67ADCCF6136C}"/>
              </a:ext>
            </a:extLst>
          </p:cNvPr>
          <p:cNvPicPr>
            <a:picLocks noChangeAspect="1"/>
          </p:cNvPicPr>
          <p:nvPr/>
        </p:nvPicPr>
        <p:blipFill>
          <a:blip r:embed="rId12"/>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
        <p:nvSpPr>
          <p:cNvPr id="4" name="Rectangle 3">
            <a:extLst>
              <a:ext uri="{FF2B5EF4-FFF2-40B4-BE49-F238E27FC236}">
                <a16:creationId xmlns:a16="http://schemas.microsoft.com/office/drawing/2014/main" id="{D4CDA73B-13E3-37E7-797D-BF1675E89F19}"/>
              </a:ext>
            </a:extLst>
          </p:cNvPr>
          <p:cNvSpPr/>
          <p:nvPr/>
        </p:nvSpPr>
        <p:spPr>
          <a:xfrm>
            <a:off x="2509284" y="4635794"/>
            <a:ext cx="18351795" cy="71450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80140494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C2F6B099-20AC-2B64-ED0F-DCDE57A556F0}"/>
              </a:ext>
            </a:extLst>
          </p:cNvPr>
          <p:cNvPicPr>
            <a:picLocks noChangeAspect="1"/>
          </p:cNvPicPr>
          <p:nvPr/>
        </p:nvPicPr>
        <p:blipFill>
          <a:blip r:embed="rId11"/>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92507847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6E5E3ED9-CE99-BE8E-09E9-A2556582FC3A}"/>
              </a:ext>
            </a:extLst>
          </p:cNvPr>
          <p:cNvPicPr>
            <a:picLocks noChangeAspect="1"/>
          </p:cNvPicPr>
          <p:nvPr/>
        </p:nvPicPr>
        <p:blipFill>
          <a:blip r:embed="rId10"/>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60908870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5F45BC17-5776-96FA-99AB-92A20EA3204B}"/>
              </a:ext>
            </a:extLst>
          </p:cNvPr>
          <p:cNvPicPr>
            <a:picLocks noChangeAspect="1"/>
          </p:cNvPicPr>
          <p:nvPr/>
        </p:nvPicPr>
        <p:blipFill>
          <a:blip r:embed="rId9"/>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34403997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2" name="Bayesian inference"/>
          <p:cNvSpPr txBox="1">
            <a:spLocks noGrp="1"/>
          </p:cNvSpPr>
          <p:nvPr>
            <p:ph type="title"/>
          </p:nvPr>
        </p:nvSpPr>
        <p:spPr>
          <a:prstGeom prst="rect">
            <a:avLst/>
          </a:prstGeom>
        </p:spPr>
        <p:txBody>
          <a:bodyPr/>
          <a:lstStyle>
            <a:lvl1pPr>
              <a:defRPr sz="7500" spc="-150"/>
            </a:lvl1pPr>
          </a:lstStyle>
          <a:p>
            <a:r>
              <a:t>Bayesian inference</a:t>
            </a:r>
          </a:p>
        </p:txBody>
      </p:sp>
      <p:sp>
        <p:nvSpPr>
          <p:cNvPr id="183" name="Slide Subtitle"/>
          <p:cNvSpPr txBox="1">
            <a:spLocks noGrp="1"/>
          </p:cNvSpPr>
          <p:nvPr>
            <p:ph type="body" idx="21"/>
          </p:nvPr>
        </p:nvSpPr>
        <p:spPr>
          <a:prstGeom prst="rect">
            <a:avLst/>
          </a:prstGeom>
        </p:spPr>
        <p:txBody>
          <a:bodyPr/>
          <a:lstStyle/>
          <a:p>
            <a:endParaRPr/>
          </a:p>
        </p:txBody>
      </p:sp>
      <p:sp>
        <p:nvSpPr>
          <p:cNvPr id="184" name="What we want: prob(ourTree|ourData)…"/>
          <p:cNvSpPr txBox="1">
            <a:spLocks noGrp="1"/>
          </p:cNvSpPr>
          <p:nvPr>
            <p:ph type="body" idx="1"/>
          </p:nvPr>
        </p:nvSpPr>
        <p:spPr>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What we want: prob(</a:t>
            </a:r>
            <a:r>
              <a:rPr dirty="0" err="1"/>
              <a:t>ourTree</a:t>
            </a:r>
            <a:r>
              <a:rPr lang="en-US" dirty="0"/>
              <a:t> </a:t>
            </a:r>
            <a:r>
              <a:rPr dirty="0"/>
              <a:t>|</a:t>
            </a:r>
            <a:r>
              <a:rPr lang="en-US" dirty="0"/>
              <a:t> </a:t>
            </a:r>
            <a:r>
              <a:rPr dirty="0" err="1"/>
              <a:t>ourData</a:t>
            </a:r>
            <a:r>
              <a:rPr dirty="0"/>
              <a:t>)</a:t>
            </a:r>
          </a:p>
          <a:p>
            <a:pPr marL="1083729" lvl="1" indent="-474129" defTabSz="457200">
              <a:lnSpc>
                <a:spcPct val="100000"/>
              </a:lnSpc>
              <a:spcBef>
                <a:spcPts val="0"/>
              </a:spcBef>
              <a:defRPr sz="3733">
                <a:latin typeface="Helvetica"/>
                <a:ea typeface="Helvetica"/>
                <a:cs typeface="Helvetica"/>
                <a:sym typeface="Helvetica"/>
              </a:defRPr>
            </a:pPr>
            <a:r>
              <a:rPr dirty="0"/>
              <a:t>But how?? We can calculate prob(</a:t>
            </a:r>
            <a:r>
              <a:rPr dirty="0" err="1"/>
              <a:t>ourData</a:t>
            </a:r>
            <a:r>
              <a:rPr dirty="0"/>
              <a:t> | </a:t>
            </a:r>
            <a:r>
              <a:rPr dirty="0" err="1"/>
              <a:t>aTree</a:t>
            </a:r>
            <a:r>
              <a:rPr dirty="0"/>
              <a:t>), which we call </a:t>
            </a:r>
            <a:r>
              <a:rPr b="1" dirty="0"/>
              <a:t>the likelihood</a:t>
            </a:r>
            <a:r>
              <a:rPr dirty="0"/>
              <a:t>, and pick the tree that makes that probability the greatest (maximum likelihood). But that’s not really what we want.</a:t>
            </a:r>
          </a:p>
          <a:p>
            <a:pPr marL="1083729" lvl="1" indent="-474129" defTabSz="457200">
              <a:lnSpc>
                <a:spcPct val="100000"/>
              </a:lnSpc>
              <a:spcBef>
                <a:spcPts val="0"/>
              </a:spcBef>
              <a:defRPr sz="3733">
                <a:latin typeface="Helvetica"/>
                <a:ea typeface="Helvetica"/>
                <a:cs typeface="Helvetica"/>
                <a:sym typeface="Helvetica"/>
              </a:defRPr>
            </a:pPr>
            <a:r>
              <a:rPr dirty="0"/>
              <a:t>More generally, we can imagine that our data were produced by some true abstract mystical process (tree) out there, and we’ll never know what it is, but we can sample some data from it and, from that sample, estimate what that process is/was.</a:t>
            </a:r>
          </a:p>
          <a:p>
            <a:pPr marL="474129" indent="-474129" defTabSz="457200">
              <a:lnSpc>
                <a:spcPct val="100000"/>
              </a:lnSpc>
              <a:spcBef>
                <a:spcPts val="0"/>
              </a:spcBef>
              <a:defRPr sz="3733">
                <a:latin typeface="Helvetica"/>
                <a:ea typeface="Helvetica"/>
                <a:cs typeface="Helvetica"/>
                <a:sym typeface="Helvetica"/>
              </a:defRPr>
            </a:pPr>
            <a:r>
              <a:rPr dirty="0"/>
              <a:t>But there’s another way…</a:t>
            </a:r>
            <a:br>
              <a:rPr dirty="0"/>
            </a:br>
            <a:br>
              <a:rPr dirty="0"/>
            </a:br>
            <a:endParaRPr dirty="0"/>
          </a:p>
          <a:p>
            <a:pPr marL="1083729" lvl="1" indent="-474129" defTabSz="457200">
              <a:lnSpc>
                <a:spcPct val="100000"/>
              </a:lnSpc>
              <a:spcBef>
                <a:spcPts val="0"/>
              </a:spcBef>
              <a:defRPr sz="3733">
                <a:latin typeface="Helvetica"/>
                <a:ea typeface="Helvetica"/>
                <a:cs typeface="Helvetica"/>
                <a:sym typeface="Helvetica"/>
              </a:defRPr>
            </a:pPr>
            <a:r>
              <a:rPr dirty="0"/>
              <a:t>Bayes Theorem! </a:t>
            </a:r>
          </a:p>
        </p:txBody>
      </p:sp>
      <p:pic>
        <p:nvPicPr>
          <p:cNvPr id="185" name="Image" descr="Image"/>
          <p:cNvPicPr>
            <a:picLocks noChangeAspect="1"/>
          </p:cNvPicPr>
          <p:nvPr/>
        </p:nvPicPr>
        <p:blipFill>
          <a:blip r:embed="rId2"/>
          <a:stretch>
            <a:fillRect/>
          </a:stretch>
        </p:blipFill>
        <p:spPr>
          <a:xfrm>
            <a:off x="7605960" y="9754906"/>
            <a:ext cx="7805045" cy="1745602"/>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735C4CE-0D23-181B-7CEC-360FA68D88AA}"/>
              </a:ext>
            </a:extLst>
          </p:cNvPr>
          <p:cNvPicPr>
            <a:picLocks noChangeAspect="1"/>
          </p:cNvPicPr>
          <p:nvPr/>
        </p:nvPicPr>
        <p:blipFill>
          <a:blip r:embed="rId8"/>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401022944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7D83479-C6D4-15CB-C60B-F20B430297BC}"/>
              </a:ext>
            </a:extLst>
          </p:cNvPr>
          <p:cNvPicPr>
            <a:picLocks noChangeAspect="1"/>
          </p:cNvPicPr>
          <p:nvPr/>
        </p:nvPicPr>
        <p:blipFill>
          <a:blip r:embed="rId7"/>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184073863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316BD8D5-B51B-A8F0-E460-570613CC18D2}"/>
              </a:ext>
            </a:extLst>
          </p:cNvPr>
          <p:cNvPicPr>
            <a:picLocks noChangeAspect="1"/>
          </p:cNvPicPr>
          <p:nvPr/>
        </p:nvPicPr>
        <p:blipFill>
          <a:blip r:embed="rId6"/>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209427380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9F08-0647-C975-7AD4-0D77E2DDE155}"/>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47B20757-5239-6A2F-C9BD-70C16CC054BA}"/>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454EAE7F-3E5A-34DB-B9C1-949655C03DB5}"/>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003CA9D2-6692-1A36-DEE8-BEB402338DE4}"/>
              </a:ext>
            </a:extLst>
          </p:cNvPr>
          <p:cNvPicPr>
            <a:picLocks noChangeAspect="1"/>
          </p:cNvPicPr>
          <p:nvPr/>
        </p:nvPicPr>
        <p:blipFill>
          <a:blip r:embed="rId5"/>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B4332229-FECD-E861-2411-36DC7B4741B3}"/>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Tree>
    <p:extLst>
      <p:ext uri="{BB962C8B-B14F-4D97-AF65-F5344CB8AC3E}">
        <p14:creationId xmlns:p14="http://schemas.microsoft.com/office/powerpoint/2010/main" val="42772010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at is this Bayes’ theorem black magic?"/>
          <p:cNvSpPr txBox="1">
            <a:spLocks noGrp="1"/>
          </p:cNvSpPr>
          <p:nvPr>
            <p:ph type="title"/>
          </p:nvPr>
        </p:nvSpPr>
        <p:spPr>
          <a:prstGeom prst="rect">
            <a:avLst/>
          </a:prstGeom>
        </p:spPr>
        <p:txBody>
          <a:bodyPr/>
          <a:lstStyle/>
          <a:p>
            <a:r>
              <a:t>What is this Bayes’ theorem black magic?</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prstGeom prst="rect">
            <a:avLst/>
          </a:prstGeom>
        </p:spPr>
        <p:txBody>
          <a:bodyPr/>
          <a:lstStyle/>
          <a:p>
            <a:endParaRPr/>
          </a:p>
        </p:txBody>
      </p:sp>
      <p:pic>
        <p:nvPicPr>
          <p:cNvPr id="190" name="Image" descr="Image"/>
          <p:cNvPicPr>
            <a:picLocks noChangeAspect="1"/>
          </p:cNvPicPr>
          <p:nvPr/>
        </p:nvPicPr>
        <p:blipFill>
          <a:blip r:embed="rId2"/>
          <a:stretch>
            <a:fillRect/>
          </a:stretch>
        </p:blipFill>
        <p:spPr>
          <a:xfrm>
            <a:off x="7628745" y="3296114"/>
            <a:ext cx="11430001" cy="884464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hat is this Bayes’ theorem black magic?"/>
          <p:cNvSpPr txBox="1">
            <a:spLocks noGrp="1"/>
          </p:cNvSpPr>
          <p:nvPr>
            <p:ph type="title"/>
          </p:nvPr>
        </p:nvSpPr>
        <p:spPr>
          <a:prstGeom prst="rect">
            <a:avLst/>
          </a:prstGeom>
        </p:spPr>
        <p:txBody>
          <a:bodyPr/>
          <a:lstStyle/>
          <a:p>
            <a:r>
              <a:t>What is this Bayes’ theorem black magic?</a:t>
            </a:r>
          </a:p>
        </p:txBody>
      </p:sp>
      <p:sp>
        <p:nvSpPr>
          <p:cNvPr id="193" name="Slide Subtitle"/>
          <p:cNvSpPr txBox="1">
            <a:spLocks noGrp="1"/>
          </p:cNvSpPr>
          <p:nvPr>
            <p:ph type="body" idx="21"/>
          </p:nvPr>
        </p:nvSpPr>
        <p:spPr>
          <a:prstGeom prst="rect">
            <a:avLst/>
          </a:prstGeom>
        </p:spPr>
        <p:txBody>
          <a:bodyPr/>
          <a:lstStyle/>
          <a:p>
            <a:endParaRPr/>
          </a:p>
        </p:txBody>
      </p:sp>
      <p:sp>
        <p:nvSpPr>
          <p:cNvPr id="194" name="Slide bullet text"/>
          <p:cNvSpPr txBox="1">
            <a:spLocks noGrp="1"/>
          </p:cNvSpPr>
          <p:nvPr>
            <p:ph type="body" idx="1"/>
          </p:nvPr>
        </p:nvSpPr>
        <p:spPr>
          <a:prstGeom prst="rect">
            <a:avLst/>
          </a:prstGeom>
        </p:spPr>
        <p:txBody>
          <a:bodyPr/>
          <a:lstStyle/>
          <a:p>
            <a:endParaRPr/>
          </a:p>
        </p:txBody>
      </p:sp>
      <p:pic>
        <p:nvPicPr>
          <p:cNvPr id="195" name="Image" descr="Image"/>
          <p:cNvPicPr>
            <a:picLocks noChangeAspect="1"/>
          </p:cNvPicPr>
          <p:nvPr/>
        </p:nvPicPr>
        <p:blipFill>
          <a:blip r:embed="rId2"/>
          <a:stretch>
            <a:fillRect/>
          </a:stretch>
        </p:blipFill>
        <p:spPr>
          <a:xfrm>
            <a:off x="7628745" y="3296114"/>
            <a:ext cx="11430001" cy="8844644"/>
          </a:xfrm>
          <a:prstGeom prst="rect">
            <a:avLst/>
          </a:prstGeom>
          <a:ln w="12700">
            <a:miter lim="400000"/>
          </a:ln>
        </p:spPr>
      </p:pic>
      <p:pic>
        <p:nvPicPr>
          <p:cNvPr id="196" name="Image" descr="Image"/>
          <p:cNvPicPr>
            <a:picLocks noChangeAspect="1"/>
          </p:cNvPicPr>
          <p:nvPr/>
        </p:nvPicPr>
        <p:blipFill>
          <a:blip r:embed="rId3"/>
          <a:stretch>
            <a:fillRect/>
          </a:stretch>
        </p:blipFill>
        <p:spPr>
          <a:xfrm>
            <a:off x="7628745" y="3296114"/>
            <a:ext cx="11430001" cy="884464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1856</TotalTime>
  <Words>1802</Words>
  <Application>Microsoft Macintosh PowerPoint</Application>
  <PresentationFormat>Custom</PresentationFormat>
  <Paragraphs>207</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Helvetica Neue</vt:lpstr>
      <vt:lpstr>Helvetica Neue Light</vt:lpstr>
      <vt:lpstr>Helvetica Neue Medium</vt:lpstr>
      <vt:lpstr>21_BasicWhite</vt:lpstr>
      <vt:lpstr>Phylo Seminar 2024</vt:lpstr>
      <vt:lpstr>Bayesian inference</vt:lpstr>
      <vt:lpstr>Bayesian inference</vt:lpstr>
      <vt:lpstr>Bayesian inference</vt:lpstr>
      <vt:lpstr>Bayesian inference</vt:lpstr>
      <vt:lpstr>Bayesian inference</vt:lpstr>
      <vt:lpstr>Bayesian inference</vt:lpstr>
      <vt:lpstr>What is this Bayes’ theorem black magic?</vt:lpstr>
      <vt:lpstr>What is this Bayes’ theorem black magic?</vt:lpstr>
      <vt:lpstr>What is this Bayes’ theorem black magic?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MCMC</vt:lpstr>
      <vt:lpstr>MCMC</vt:lpstr>
      <vt:lpstr>“Convergence”</vt:lpstr>
      <vt:lpstr>“Convergence”</vt:lpstr>
      <vt:lpstr>“Convergence”</vt:lpstr>
      <vt:lpstr>“Convergence”</vt:lpstr>
      <vt:lpstr>“Convergence”</vt:lpstr>
      <vt:lpstr>“Convergence”</vt:lpstr>
      <vt:lpstr>“Convergence”</vt:lpstr>
      <vt:lpstr>“Convergence”</vt:lpstr>
      <vt:lpstr>Bayesian inference of phylogeny</vt:lpstr>
      <vt:lpstr>Bayesian inference of phylogeny</vt:lpstr>
      <vt:lpstr>Bayesian inference of phylogeny</vt:lpstr>
      <vt:lpstr>Bayesian inference of phylogeny</vt:lpstr>
      <vt:lpstr>Bayesian inference of phylogeny</vt:lpstr>
      <vt:lpstr>Bayesian inference of phylogeny</vt:lpstr>
      <vt:lpstr>Tree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Thinking</dc:title>
  <cp:lastModifiedBy>Carl Rothfels</cp:lastModifiedBy>
  <cp:revision>42</cp:revision>
  <dcterms:modified xsi:type="dcterms:W3CDTF">2024-01-24T17:11:47Z</dcterms:modified>
</cp:coreProperties>
</file>